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1707" r:id="rId2"/>
    <p:sldId id="1727" r:id="rId3"/>
    <p:sldId id="1706" r:id="rId4"/>
    <p:sldId id="1725" r:id="rId5"/>
    <p:sldId id="1708" r:id="rId6"/>
    <p:sldId id="1709" r:id="rId7"/>
    <p:sldId id="1728" r:id="rId8"/>
    <p:sldId id="1729" r:id="rId9"/>
    <p:sldId id="1721" r:id="rId10"/>
    <p:sldId id="1730" r:id="rId11"/>
    <p:sldId id="1722" r:id="rId12"/>
    <p:sldId id="1731" r:id="rId13"/>
    <p:sldId id="1723" r:id="rId14"/>
    <p:sldId id="1733" r:id="rId15"/>
    <p:sldId id="1719" r:id="rId16"/>
    <p:sldId id="1726" r:id="rId17"/>
    <p:sldId id="1732" r:id="rId18"/>
  </p:sldIdLst>
  <p:sldSz cx="9144000" cy="6858000" type="screen4x3"/>
  <p:notesSz cx="7102475" cy="10234613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100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100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100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100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100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1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n Bouillon-Pichault" initials="MB-P" lastIdx="2" clrIdx="0"/>
  <p:cmAuthor id="1" name="Bruno Boulanger" initials="BB" lastIdx="1" clrIdx="1"/>
  <p:cmAuthor id="2" name="Réjane Rousseau" initials="RRO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72929"/>
    <a:srgbClr val="F5812A"/>
    <a:srgbClr val="FF3300"/>
    <a:srgbClr val="00FFFF"/>
    <a:srgbClr val="BD9E75"/>
    <a:srgbClr val="FF6600"/>
    <a:srgbClr val="CC3300"/>
    <a:srgbClr val="B4BCB8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3" autoAdjust="0"/>
    <p:restoredTop sz="97826" autoAdjust="0"/>
  </p:normalViewPr>
  <p:slideViewPr>
    <p:cSldViewPr>
      <p:cViewPr varScale="1">
        <p:scale>
          <a:sx n="67" d="100"/>
          <a:sy n="67" d="100"/>
        </p:scale>
        <p:origin x="1530" y="60"/>
      </p:cViewPr>
      <p:guideLst>
        <p:guide orient="horz" pos="890"/>
        <p:guide pos="1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55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t" anchorCtr="0" compatLnSpc="1">
            <a:prstTxWarp prst="textNoShape">
              <a:avLst/>
            </a:prstTxWarp>
          </a:bodyPr>
          <a:lstStyle>
            <a:lvl1pPr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621" y="0"/>
            <a:ext cx="3076854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t" anchorCtr="0" compatLnSpc="1">
            <a:prstTxWarp prst="textNoShape">
              <a:avLst/>
            </a:prstTxWarp>
          </a:bodyPr>
          <a:lstStyle>
            <a:lvl1pPr algn="r"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4028"/>
            <a:ext cx="3076855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b" anchorCtr="0" compatLnSpc="1">
            <a:prstTxWarp prst="textNoShape">
              <a:avLst/>
            </a:prstTxWarp>
          </a:bodyPr>
          <a:lstStyle>
            <a:lvl1pPr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621" y="9724028"/>
            <a:ext cx="3076854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b" anchorCtr="0" compatLnSpc="1">
            <a:prstTxWarp prst="textNoShape">
              <a:avLst/>
            </a:prstTxWarp>
          </a:bodyPr>
          <a:lstStyle>
            <a:lvl1pPr algn="r"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fld id="{30E40417-E2B1-49EB-87AA-A9061521E4E1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6793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55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t" anchorCtr="0" compatLnSpc="1">
            <a:prstTxWarp prst="textNoShape">
              <a:avLst/>
            </a:prstTxWarp>
          </a:bodyPr>
          <a:lstStyle>
            <a:lvl1pPr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endParaRPr lang="de-DE" altLang="en-US"/>
          </a:p>
        </p:txBody>
      </p:sp>
      <p:sp>
        <p:nvSpPr>
          <p:cNvPr id="819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621" y="0"/>
            <a:ext cx="3076854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t" anchorCtr="0" compatLnSpc="1">
            <a:prstTxWarp prst="textNoShape">
              <a:avLst/>
            </a:prstTxWarp>
          </a:bodyPr>
          <a:lstStyle>
            <a:lvl1pPr algn="r"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endParaRPr lang="de-DE" altLang="en-US"/>
          </a:p>
        </p:txBody>
      </p:sp>
      <p:sp>
        <p:nvSpPr>
          <p:cNvPr id="819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5175"/>
            <a:ext cx="5122862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108" y="4860377"/>
            <a:ext cx="5287877" cy="4608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Klicken Sie, um die Textformatierung des Masters zu bearbeiten.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819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4028"/>
            <a:ext cx="3076855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b" anchorCtr="0" compatLnSpc="1">
            <a:prstTxWarp prst="textNoShape">
              <a:avLst/>
            </a:prstTxWarp>
          </a:bodyPr>
          <a:lstStyle>
            <a:lvl1pPr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endParaRPr lang="de-DE" altLang="en-US"/>
          </a:p>
        </p:txBody>
      </p:sp>
      <p:sp>
        <p:nvSpPr>
          <p:cNvPr id="819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621" y="9724028"/>
            <a:ext cx="3076854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83" tIns="47541" rIns="95083" bIns="47541" numCol="1" anchor="b" anchorCtr="0" compatLnSpc="1">
            <a:prstTxWarp prst="textNoShape">
              <a:avLst/>
            </a:prstTxWarp>
          </a:bodyPr>
          <a:lstStyle>
            <a:lvl1pPr algn="r" defTabSz="951066">
              <a:spcBef>
                <a:spcPct val="0"/>
              </a:spcBef>
              <a:defRPr sz="1200">
                <a:solidFill>
                  <a:schemeClr val="tx1"/>
                </a:solidFill>
                <a:latin typeface="Times"/>
              </a:defRPr>
            </a:lvl1pPr>
          </a:lstStyle>
          <a:p>
            <a:fld id="{97EBE30E-D4AB-4488-B4C2-F8247B671936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92921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title ???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BE30E-D4AB-4488-B4C2-F8247B671936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173738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2743200"/>
            <a:ext cx="5791200" cy="1905000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de-DE" altLang="en-US" noProof="0" smtClean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457200" cy="15240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6172200"/>
            <a:ext cx="4572000" cy="609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de-DE" altLang="en-US" noProof="0" smtClean="0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355725" y="801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de-DE" altLang="de-DE" sz="2400">
              <a:solidFill>
                <a:schemeClr val="tx1"/>
              </a:solidFill>
            </a:endParaRP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2738438" y="26670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9" name="Imag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76435"/>
            <a:ext cx="2092308" cy="472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153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6600"/>
              </a:buCl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71964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877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590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867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866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32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7010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Hier klicken, um Master-Titelformat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Hier klicken, um Master-Textformat zu bearbeiten</a:t>
            </a:r>
          </a:p>
          <a:p>
            <a:pPr lvl="1"/>
            <a:r>
              <a:rPr lang="de-DE" altLang="en-US" dirty="0" smtClean="0"/>
              <a:t>Zweite Ebene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304800" cy="1066800"/>
          </a:xfrm>
          <a:prstGeom prst="rect">
            <a:avLst/>
          </a:prstGeom>
          <a:solidFill>
            <a:srgbClr val="F581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066800"/>
            <a:ext cx="74676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53200"/>
            <a:ext cx="9144000" cy="306388"/>
          </a:xfrm>
          <a:prstGeom prst="rect">
            <a:avLst/>
          </a:prstGeom>
          <a:solidFill>
            <a:srgbClr val="F581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fld id="{70FD2E28-3515-4F0B-A866-1C7F746B267B}" type="slidenum">
              <a:rPr lang="fr-BE" smtClean="0">
                <a:solidFill>
                  <a:schemeClr val="bg1"/>
                </a:solidFill>
              </a:rPr>
              <a:pPr algn="r"/>
              <a:t>‹#›</a:t>
            </a:fld>
            <a:endParaRPr lang="fr-BE" dirty="0">
              <a:solidFill>
                <a:schemeClr val="bg1"/>
              </a:solidFill>
            </a:endParaRPr>
          </a:p>
        </p:txBody>
      </p:sp>
      <p:pic>
        <p:nvPicPr>
          <p:cNvPr id="8" name="Image 7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76435"/>
            <a:ext cx="2092308" cy="4722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 userDrawn="1"/>
        </p:nvSpPr>
        <p:spPr>
          <a:xfrm>
            <a:off x="-10368" y="6498645"/>
            <a:ext cx="33478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Arlenda </a:t>
            </a:r>
            <a:r>
              <a:rPr lang="en-US" sz="2100" b="1" i="0" u="none" strike="noStrike" kern="1200" baseline="0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© </a:t>
            </a:r>
            <a:r>
              <a:rPr lang="en-US" dirty="0" smtClean="0">
                <a:solidFill>
                  <a:schemeClr val="bg1"/>
                </a:solidFill>
              </a:rPr>
              <a:t>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6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rgbClr val="FF6600"/>
        </a:buClr>
        <a:buFont typeface="Wingdings" pitchFamily="2" charset="2"/>
        <a:buChar char="n"/>
        <a:defRPr sz="21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Symbol" pitchFamily="18" charset="2"/>
        <a:buChar char="-"/>
        <a:defRPr>
          <a:solidFill>
            <a:srgbClr val="002060"/>
          </a:solidFill>
          <a:latin typeface="+mn-lt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7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5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5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5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5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lr>
          <a:srgbClr val="008000"/>
        </a:buClr>
        <a:buFont typeface="Wingdings" pitchFamily="2" charset="2"/>
        <a:defRPr sz="15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erceval.Sondag@arlenda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2711" y="0"/>
            <a:ext cx="3809869" cy="9042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1691680" y="3284984"/>
            <a:ext cx="742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b="1" dirty="0" smtClean="0">
                <a:solidFill>
                  <a:srgbClr val="002060"/>
                </a:solidFill>
              </a:rPr>
              <a:t>Equivalence </a:t>
            </a:r>
            <a:r>
              <a:rPr lang="fr-BE" sz="1800" b="1" dirty="0" err="1" smtClean="0">
                <a:solidFill>
                  <a:srgbClr val="002060"/>
                </a:solidFill>
              </a:rPr>
              <a:t>margins</a:t>
            </a:r>
            <a:r>
              <a:rPr lang="fr-BE" sz="1800" b="1" dirty="0" smtClean="0">
                <a:solidFill>
                  <a:srgbClr val="002060"/>
                </a:solidFill>
              </a:rPr>
              <a:t> to </a:t>
            </a:r>
            <a:r>
              <a:rPr lang="fr-BE" sz="1800" b="1" dirty="0" err="1" smtClean="0">
                <a:solidFill>
                  <a:srgbClr val="002060"/>
                </a:solidFill>
              </a:rPr>
              <a:t>assess</a:t>
            </a:r>
            <a:r>
              <a:rPr lang="fr-BE" sz="1800" b="1" dirty="0" smtClean="0">
                <a:solidFill>
                  <a:srgbClr val="002060"/>
                </a:solidFill>
              </a:rPr>
              <a:t> </a:t>
            </a:r>
            <a:r>
              <a:rPr lang="fr-BE" sz="1800" b="1" dirty="0" err="1" smtClean="0">
                <a:solidFill>
                  <a:srgbClr val="002060"/>
                </a:solidFill>
              </a:rPr>
              <a:t>parallelism</a:t>
            </a:r>
            <a:r>
              <a:rPr lang="fr-BE" sz="1800" b="1" dirty="0" smtClean="0">
                <a:solidFill>
                  <a:srgbClr val="002060"/>
                </a:solidFill>
              </a:rPr>
              <a:t> </a:t>
            </a:r>
            <a:r>
              <a:rPr lang="fr-BE" sz="1800" b="1" dirty="0" err="1" smtClean="0">
                <a:solidFill>
                  <a:srgbClr val="002060"/>
                </a:solidFill>
              </a:rPr>
              <a:t>between</a:t>
            </a:r>
            <a:r>
              <a:rPr lang="fr-BE" sz="1800" b="1" dirty="0" smtClean="0">
                <a:solidFill>
                  <a:srgbClr val="002060"/>
                </a:solidFill>
              </a:rPr>
              <a:t> 4PL </a:t>
            </a:r>
            <a:r>
              <a:rPr lang="fr-BE" sz="1800" b="1" dirty="0" err="1" smtClean="0">
                <a:solidFill>
                  <a:srgbClr val="002060"/>
                </a:solidFill>
              </a:rPr>
              <a:t>curves</a:t>
            </a:r>
            <a:endParaRPr lang="fr-BE" sz="1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4149080"/>
            <a:ext cx="74209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dirty="0" smtClean="0">
                <a:solidFill>
                  <a:srgbClr val="002060"/>
                </a:solidFill>
              </a:rPr>
              <a:t>Perceval Sondag, Bruno Boulanger, Eric Rozet, and Réjane Rousseau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Contact: 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  <a:hlinkClick r:id="rId4"/>
              </a:rPr>
              <a:t>perceval.sondag@arlenda.com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sz="1800" dirty="0" smtClean="0">
                <a:solidFill>
                  <a:srgbClr val="002060"/>
                </a:solidFill>
              </a:rPr>
              <a:t>Mobile: +32491 22 17 56</a:t>
            </a:r>
          </a:p>
          <a:p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 to be done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dirty="0" smtClean="0"/>
                  <a:t>Distribution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dirty="0" smtClean="0"/>
                  <a:t> using: </a:t>
                </a:r>
              </a:p>
              <a:p>
                <a:pPr lvl="1" algn="just"/>
                <a:r>
                  <a:rPr lang="en-US" dirty="0" smtClean="0"/>
                  <a:t>8 reference plates (very expensive).</a:t>
                </a:r>
              </a:p>
              <a:p>
                <a:pPr lvl="1" algn="just"/>
                <a:r>
                  <a:rPr lang="en-US" dirty="0" smtClean="0"/>
                  <a:t>8 qualification plates using Frequentist method based on bootstrap.</a:t>
                </a:r>
              </a:p>
              <a:p>
                <a:pPr lvl="1" algn="just"/>
                <a:r>
                  <a:rPr lang="en-US" dirty="0" smtClean="0"/>
                  <a:t>8 qualification plates using Bayesian method.</a:t>
                </a:r>
              </a:p>
              <a:p>
                <a:pPr lvl="1" algn="just"/>
                <a:r>
                  <a:rPr lang="en-US" dirty="0"/>
                  <a:t>10’000 reference </a:t>
                </a:r>
                <a:r>
                  <a:rPr lang="en-US" dirty="0" smtClean="0"/>
                  <a:t>plates</a:t>
                </a:r>
                <a:r>
                  <a:rPr lang="en-US" dirty="0" smtClean="0"/>
                  <a:t>.</a:t>
                </a:r>
              </a:p>
              <a:p>
                <a:pPr algn="just"/>
                <a:endParaRPr lang="en-US" dirty="0"/>
              </a:p>
              <a:p>
                <a:pPr algn="just"/>
                <a:r>
                  <a:rPr lang="en-US" dirty="0" smtClean="0"/>
                  <a:t>Power comparison</a:t>
                </a:r>
              </a:p>
              <a:p>
                <a:pPr lvl="1" algn="just"/>
                <a:r>
                  <a:rPr lang="en-US" dirty="0"/>
                  <a:t>P</a:t>
                </a:r>
                <a:r>
                  <a:rPr lang="en-US" dirty="0" smtClean="0"/>
                  <a:t>rogressively spread the upper asymptote of test product from upper asymptote of reference product.</a:t>
                </a:r>
              </a:p>
              <a:p>
                <a:pPr lvl="1" algn="just"/>
                <a:r>
                  <a:rPr lang="en-US" dirty="0" smtClean="0"/>
                  <a:t>At each “delta from parallelism” level, perform 1000 parallelism tests. </a:t>
                </a:r>
                <a:endParaRPr lang="en-US" dirty="0" smtClean="0"/>
              </a:p>
              <a:p>
                <a:pPr lvl="1" algn="just"/>
                <a:r>
                  <a:rPr lang="en-US" dirty="0" smtClean="0"/>
                  <a:t>Compare the probability of rejection of each method.</a:t>
                </a:r>
                <a:endParaRPr lang="en-US" dirty="0" smtClean="0"/>
              </a:p>
              <a:p>
                <a:pPr lvl="1" algn="just"/>
                <a:endParaRPr lang="en-US" dirty="0"/>
              </a:p>
              <a:p>
                <a:pPr marL="457200" lvl="1" indent="0">
                  <a:buNone/>
                </a:pPr>
                <a:endParaRPr lang="en-US" b="1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34" t="-774" r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92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of reference </a:t>
            </a:r>
            <a:r>
              <a:rPr lang="en-US" dirty="0" smtClean="0"/>
              <a:t>curves (1)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3073896"/>
          </a:xfrm>
        </p:spPr>
        <p:txBody>
          <a:bodyPr/>
          <a:lstStyle/>
          <a:p>
            <a:pPr algn="just"/>
            <a:r>
              <a:rPr lang="en-US" dirty="0" smtClean="0"/>
              <a:t>Frequentist method:</a:t>
            </a:r>
          </a:p>
          <a:p>
            <a:pPr lvl="1" algn="just"/>
            <a:r>
              <a:rPr lang="en-US" dirty="0" smtClean="0"/>
              <a:t>Fit one curve by plate.</a:t>
            </a:r>
          </a:p>
          <a:p>
            <a:pPr lvl="1" algn="just"/>
            <a:r>
              <a:rPr lang="en-US" dirty="0" smtClean="0"/>
              <a:t>Bootstrap on residuals to simulate large amount of reference rows for each plate. </a:t>
            </a:r>
          </a:p>
          <a:p>
            <a:pPr lvl="1" algn="just"/>
            <a:r>
              <a:rPr lang="en-US" dirty="0" smtClean="0"/>
              <a:t>Randomly draw 6 rows (2 curves) and compute parallelism metrics. Repeat operation a large amount of time. </a:t>
            </a:r>
          </a:p>
          <a:p>
            <a:pPr lvl="1" algn="just"/>
            <a:r>
              <a:rPr lang="en-US" dirty="0" smtClean="0"/>
              <a:t>Combine computed parallelism metrics from each plate. </a:t>
            </a:r>
          </a:p>
          <a:p>
            <a:pPr lvl="1" algn="just"/>
            <a:r>
              <a:rPr lang="en-US" dirty="0" smtClean="0"/>
              <a:t>Get the 95</a:t>
            </a:r>
            <a:r>
              <a:rPr lang="en-US" baseline="30000" dirty="0" smtClean="0"/>
              <a:t>th</a:t>
            </a:r>
            <a:r>
              <a:rPr lang="en-US" dirty="0" smtClean="0"/>
              <a:t> percentile of the obtained distribution. </a:t>
            </a:r>
            <a:endParaRPr lang="en-US" dirty="0" smtClean="0"/>
          </a:p>
          <a:p>
            <a:pPr lvl="1" algn="just"/>
            <a:r>
              <a:rPr lang="en-US" dirty="0" smtClean="0"/>
              <a:t>Repeat all above several times to get the distribution of the percentile</a:t>
            </a:r>
            <a:endParaRPr lang="en-US" dirty="0" smtClean="0"/>
          </a:p>
          <a:p>
            <a:pPr algn="just"/>
            <a:r>
              <a:rPr lang="en-US" dirty="0" smtClean="0"/>
              <a:t>Working within each plate separately allows not to take into account the plate to plate variability (which is sometimes huge).</a:t>
            </a:r>
          </a:p>
        </p:txBody>
      </p:sp>
    </p:spTree>
    <p:extLst>
      <p:ext uri="{BB962C8B-B14F-4D97-AF65-F5344CB8AC3E}">
        <p14:creationId xmlns:p14="http://schemas.microsoft.com/office/powerpoint/2010/main" val="334419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of reference </a:t>
            </a:r>
            <a:r>
              <a:rPr lang="en-US" dirty="0" smtClean="0"/>
              <a:t>curves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Bayesian method:</a:t>
            </a:r>
          </a:p>
          <a:p>
            <a:pPr lvl="1" algn="just"/>
            <a:r>
              <a:rPr lang="en-US" dirty="0" smtClean="0"/>
              <a:t>Non-linear </a:t>
            </a:r>
            <a:r>
              <a:rPr lang="en-US" dirty="0"/>
              <a:t>mixed effect model with random plate effect on one or several </a:t>
            </a:r>
            <a:r>
              <a:rPr lang="en-US" dirty="0" smtClean="0"/>
              <a:t>parameters (select best model).</a:t>
            </a:r>
          </a:p>
          <a:p>
            <a:pPr lvl="1" algn="just"/>
            <a:r>
              <a:rPr lang="en-US" dirty="0" smtClean="0"/>
              <a:t>Use non-informative prior distributions. Software Stan allows to use uniform prior on every parameter. </a:t>
            </a:r>
          </a:p>
          <a:p>
            <a:pPr lvl="1" algn="just"/>
            <a:r>
              <a:rPr lang="en-US" dirty="0" smtClean="0"/>
              <a:t>Plate to plate variability can be ignored while simulating curves as it has no effect on the parallelism metrics when comparing two curves </a:t>
            </a:r>
            <a:r>
              <a:rPr lang="en-US" b="1" dirty="0" smtClean="0"/>
              <a:t>from the same plate</a:t>
            </a:r>
            <a:r>
              <a:rPr lang="en-US" dirty="0" smtClean="0"/>
              <a:t>.</a:t>
            </a:r>
            <a:endParaRPr lang="en-US" dirty="0"/>
          </a:p>
          <a:p>
            <a:pPr lvl="1" algn="just"/>
            <a:r>
              <a:rPr lang="en-US" dirty="0" smtClean="0"/>
              <a:t>From posterior chains of parameters, draw </a:t>
            </a:r>
            <a:r>
              <a:rPr lang="en-US" dirty="0"/>
              <a:t>6 rows (2 curves) and compute parallelism metrics. Repeat operation a large amount of time. </a:t>
            </a:r>
            <a:endParaRPr lang="en-US" dirty="0" smtClean="0"/>
          </a:p>
          <a:p>
            <a:pPr lvl="1" algn="just"/>
            <a:r>
              <a:rPr lang="en-US" dirty="0" smtClean="0"/>
              <a:t>Simulate </a:t>
            </a:r>
            <a:r>
              <a:rPr lang="en-US" dirty="0"/>
              <a:t>large amount of reference curves based on posterior chains of </a:t>
            </a:r>
            <a:r>
              <a:rPr lang="en-US" dirty="0" smtClean="0"/>
              <a:t>parameters</a:t>
            </a:r>
          </a:p>
          <a:p>
            <a:pPr lvl="1" algn="just"/>
            <a:r>
              <a:rPr lang="en-US" dirty="0"/>
              <a:t>Get the 95</a:t>
            </a:r>
            <a:r>
              <a:rPr lang="en-US" baseline="30000" dirty="0"/>
              <a:t>th</a:t>
            </a:r>
            <a:r>
              <a:rPr lang="en-US" dirty="0"/>
              <a:t> percentile of the obtained distribution. </a:t>
            </a:r>
            <a:endParaRPr lang="en-US" dirty="0" smtClean="0"/>
          </a:p>
          <a:p>
            <a:pPr lvl="1" algn="just"/>
            <a:r>
              <a:rPr lang="en-US" dirty="0"/>
              <a:t>Repeat all above several times to get the distribution of the percentile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4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the F ratio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717032"/>
            <a:ext cx="3938985" cy="2798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4222"/>
          <a:stretch/>
        </p:blipFill>
        <p:spPr>
          <a:xfrm>
            <a:off x="381000" y="1124743"/>
            <a:ext cx="3941760" cy="26825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68144" y="1273851"/>
            <a:ext cx="19383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Equivalence 10000 plates</a:t>
            </a:r>
          </a:p>
          <a:p>
            <a:r>
              <a:rPr lang="en-US" sz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Equivalence 8 plates</a:t>
            </a:r>
          </a:p>
          <a:p>
            <a:r>
              <a:rPr lang="en-US" sz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Bootstrap estimation</a:t>
            </a:r>
          </a:p>
          <a:p>
            <a:r>
              <a:rPr lang="en-US" sz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Bayesian estimation</a:t>
            </a:r>
            <a:endParaRPr lang="en-US" sz="1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860032" y="2232740"/>
            <a:ext cx="86409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4860032" y="1944708"/>
            <a:ext cx="86409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4860032" y="1368644"/>
            <a:ext cx="86409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4860032" y="1656676"/>
            <a:ext cx="86409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D7292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4843982" y="2667501"/>
            <a:ext cx="397648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This pictures present the densities of the F ratios computed with each methods for </a:t>
            </a:r>
            <a:r>
              <a:rPr lang="en-US" sz="1600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sd</a:t>
            </a: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= 0.2 and </a:t>
            </a:r>
            <a:r>
              <a:rPr lang="en-US" sz="1600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sd</a:t>
            </a: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= 0.8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Black vertical line is the “true p95” (95</a:t>
            </a:r>
            <a:r>
              <a:rPr lang="en-US" sz="1600" baseline="30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percentile of F ratio computed with 10’000 equivalence plates)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Small curves are the distribution of p95 for 8 equivalence plates, bootstrap and Bayesian approximation</a:t>
            </a:r>
            <a:endParaRPr lang="en-US" sz="1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112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by threshold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645024"/>
            <a:ext cx="3457684" cy="280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4789"/>
          <a:stretch/>
        </p:blipFill>
        <p:spPr>
          <a:xfrm>
            <a:off x="381000" y="1124744"/>
            <a:ext cx="3457684" cy="26666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960" y="1340768"/>
            <a:ext cx="39764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These pictures present the probability of rejection as a function of the departure from parallelism.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Median 95</a:t>
            </a:r>
            <a:r>
              <a:rPr lang="en-US" sz="1600" baseline="30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percentile has been used as a threshold for Bayesian and bootstrap method for simulation of reference curve.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For residual error = 0.2, only one curve can be seen as the three curves are exactly confounded.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For residual error = 0.8, Bayesian curve is exactly confounded with “true curve” (power of threshold computed with 10’000 reference plates), bootstrap method gives very similar results.</a:t>
            </a:r>
          </a:p>
        </p:txBody>
      </p:sp>
    </p:spTree>
    <p:extLst>
      <p:ext uri="{BB962C8B-B14F-4D97-AF65-F5344CB8AC3E}">
        <p14:creationId xmlns:p14="http://schemas.microsoft.com/office/powerpoint/2010/main" val="4220589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With only 8 plates with three rows of </a:t>
            </a:r>
            <a:r>
              <a:rPr lang="en-US" dirty="0" smtClean="0"/>
              <a:t>reference product, </a:t>
            </a:r>
            <a:r>
              <a:rPr lang="en-US" dirty="0" smtClean="0"/>
              <a:t>both Bootstrap and Bayesian methods give results that are comparable to the use of </a:t>
            </a:r>
            <a:r>
              <a:rPr lang="en-US" dirty="0" smtClean="0"/>
              <a:t>10’000 </a:t>
            </a:r>
            <a:r>
              <a:rPr lang="en-US" dirty="0" smtClean="0"/>
              <a:t>plates with 8 rows of reference. </a:t>
            </a:r>
          </a:p>
          <a:p>
            <a:pPr algn="just"/>
            <a:r>
              <a:rPr lang="en-US" dirty="0" smtClean="0"/>
              <a:t>These results are both better and much cheaper (in money and time) than building 8 plates full of </a:t>
            </a:r>
            <a:r>
              <a:rPr lang="en-US" dirty="0" smtClean="0"/>
              <a:t>reference product. </a:t>
            </a:r>
          </a:p>
          <a:p>
            <a:pPr algn="just"/>
            <a:r>
              <a:rPr lang="en-US" dirty="0" smtClean="0"/>
              <a:t>When the residual variability is high, simulation of reference curves using Bayesian method continues to give same results as using 10’000 reference plates.</a:t>
            </a:r>
            <a:endParaRPr lang="en-US" dirty="0" smtClean="0"/>
          </a:p>
          <a:p>
            <a:pPr algn="just"/>
            <a:r>
              <a:rPr lang="en-US" dirty="0"/>
              <a:t>! Here, we consider homoscedasticity, that’s usually not true, weighting to </a:t>
            </a:r>
            <a:r>
              <a:rPr lang="en-US" dirty="0" smtClean="0"/>
              <a:t>apply.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05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Define equivalence margins on joint </a:t>
            </a:r>
            <a:r>
              <a:rPr lang="en-US" dirty="0" smtClean="0"/>
              <a:t>posterior distribution </a:t>
            </a:r>
            <a:r>
              <a:rPr lang="en-US" dirty="0" smtClean="0"/>
              <a:t>of parameters based on simulated curves.</a:t>
            </a:r>
          </a:p>
          <a:p>
            <a:pPr algn="just"/>
            <a:r>
              <a:rPr lang="en-US" dirty="0" smtClean="0"/>
              <a:t>Perform a power analysis to compare all </a:t>
            </a:r>
            <a:r>
              <a:rPr lang="en-US" dirty="0" smtClean="0"/>
              <a:t>methods together.</a:t>
            </a:r>
            <a:endParaRPr lang="en-US" dirty="0" smtClean="0"/>
          </a:p>
          <a:p>
            <a:pPr algn="just"/>
            <a:r>
              <a:rPr lang="en-US" dirty="0" smtClean="0"/>
              <a:t>Paper in preparation.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</a:t>
            </a:r>
            <a:r>
              <a:rPr lang="en-US" dirty="0" smtClean="0"/>
              <a:t>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Gottschalk, Paul G., and John R. Dunn. "Measuring parallelism, linearity, and relative potency in bioassay and immunoassay data." </a:t>
            </a:r>
            <a:r>
              <a:rPr lang="en-US" i="1" dirty="0"/>
              <a:t>Journal of Biopharmaceutical Statistics</a:t>
            </a:r>
            <a:r>
              <a:rPr lang="en-US" dirty="0"/>
              <a:t> 15, no. 3 (2005): 437-463.</a:t>
            </a:r>
          </a:p>
          <a:p>
            <a:pPr lvl="0"/>
            <a:r>
              <a:rPr lang="en-US" dirty="0"/>
              <a:t>USP &lt;1032&gt;, “Design and Development of Biological Assays”, 2010.</a:t>
            </a:r>
          </a:p>
          <a:p>
            <a:pPr lvl="0"/>
            <a:r>
              <a:rPr lang="fr-BE" dirty="0"/>
              <a:t>Rousseau, Réjane and Boulanger, Bruno. </a:t>
            </a:r>
            <a:r>
              <a:rPr lang="en-US" dirty="0"/>
              <a:t>“How to develop and assess the parallelism in a bioassays: a fit-for-purpose strategy.” Lecture, European </a:t>
            </a:r>
            <a:r>
              <a:rPr lang="en-US" dirty="0" err="1"/>
              <a:t>Bioanalysis</a:t>
            </a:r>
            <a:r>
              <a:rPr lang="en-US" dirty="0"/>
              <a:t> Forum, Barcelona, 2013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Yang, Harry et al., “Implementation of Parallelism Testing for Four-Parameter Logistic Model in Bioassays”, </a:t>
            </a:r>
            <a:r>
              <a:rPr lang="en-US" i="1" dirty="0" smtClean="0"/>
              <a:t>PDA J Pharm </a:t>
            </a:r>
            <a:r>
              <a:rPr lang="en-US" i="1" dirty="0" err="1" smtClean="0"/>
              <a:t>Sci</a:t>
            </a:r>
            <a:r>
              <a:rPr lang="en-US" i="1" dirty="0" smtClean="0"/>
              <a:t> and Tech</a:t>
            </a:r>
            <a:r>
              <a:rPr lang="en-US" dirty="0" smtClean="0"/>
              <a:t>, 66(2012): 262-296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Bioassay and Relative Potency</a:t>
            </a:r>
          </a:p>
          <a:p>
            <a:pPr algn="just"/>
            <a:r>
              <a:rPr lang="en-US" dirty="0" smtClean="0"/>
              <a:t>Parallelism Curve Assay</a:t>
            </a:r>
          </a:p>
          <a:p>
            <a:pPr lvl="1" algn="just"/>
            <a:r>
              <a:rPr lang="en-US" dirty="0" smtClean="0"/>
              <a:t>Four parameters logistic model</a:t>
            </a:r>
          </a:p>
          <a:p>
            <a:pPr lvl="1" algn="just"/>
            <a:r>
              <a:rPr lang="en-US" dirty="0"/>
              <a:t>How to compute the Relative Potency</a:t>
            </a:r>
            <a:r>
              <a:rPr lang="en-US" dirty="0" smtClean="0"/>
              <a:t>?</a:t>
            </a:r>
          </a:p>
          <a:p>
            <a:pPr algn="just"/>
            <a:r>
              <a:rPr lang="en-US" dirty="0" smtClean="0"/>
              <a:t>Equivalence tests for parallelism</a:t>
            </a:r>
          </a:p>
          <a:p>
            <a:pPr algn="just"/>
            <a:r>
              <a:rPr lang="en-US" dirty="0"/>
              <a:t>F</a:t>
            </a:r>
            <a:r>
              <a:rPr lang="en-US" dirty="0" smtClean="0"/>
              <a:t>requentist and Bayesian methods VS classical Ref to Ref comparison to establish equivalence margins</a:t>
            </a:r>
          </a:p>
          <a:p>
            <a:pPr lvl="1" algn="just"/>
            <a:r>
              <a:rPr lang="en-US" dirty="0" smtClean="0"/>
              <a:t>Method</a:t>
            </a:r>
          </a:p>
          <a:p>
            <a:pPr lvl="1" algn="just"/>
            <a:r>
              <a:rPr lang="en-US" dirty="0" smtClean="0"/>
              <a:t>Results</a:t>
            </a:r>
          </a:p>
          <a:p>
            <a:pPr algn="just"/>
            <a:r>
              <a:rPr lang="en-US" dirty="0" smtClean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Relative potency bioassay </a:t>
            </a:r>
            <a:r>
              <a:rPr lang="en-US" sz="2000" dirty="0" smtClean="0"/>
              <a:t>design:</a:t>
            </a:r>
          </a:p>
          <a:p>
            <a:pPr lvl="1" algn="just"/>
            <a:r>
              <a:rPr lang="en-US" sz="1700" dirty="0"/>
              <a:t>The RP is estimated from a concentration or log(concentration)-response </a:t>
            </a:r>
            <a:r>
              <a:rPr lang="en-US" sz="1700" dirty="0" smtClean="0"/>
              <a:t>function, as the horizontal difference between sample and standard curves.</a:t>
            </a:r>
            <a:endParaRPr lang="en-US" sz="1700" dirty="0"/>
          </a:p>
          <a:p>
            <a:pPr lvl="1" algn="just"/>
            <a:r>
              <a:rPr lang="en-US" sz="1700" dirty="0"/>
              <a:t>Different functions can be considered according to the kind of </a:t>
            </a:r>
            <a:r>
              <a:rPr lang="en-US" sz="1700" dirty="0" smtClean="0"/>
              <a:t>response.</a:t>
            </a:r>
          </a:p>
          <a:p>
            <a:pPr lvl="1" algn="just"/>
            <a:r>
              <a:rPr lang="en-US" sz="1700" dirty="0" smtClean="0"/>
              <a:t>Parallelism between function is required to compute RP !</a:t>
            </a:r>
          </a:p>
          <a:p>
            <a:pPr marL="457200" lvl="1" indent="0" algn="just">
              <a:buNone/>
            </a:pPr>
            <a:r>
              <a:rPr lang="en-US" sz="1700" dirty="0" smtClean="0"/>
              <a:t> </a:t>
            </a:r>
          </a:p>
          <a:p>
            <a:pPr marL="457200" lvl="1" indent="0" algn="just">
              <a:buNone/>
            </a:pPr>
            <a:endParaRPr lang="en-US" sz="1700" dirty="0"/>
          </a:p>
          <a:p>
            <a:pPr marL="457200" lvl="1" indent="0" algn="just">
              <a:buNone/>
            </a:pPr>
            <a:endParaRPr lang="en-US" sz="1700" dirty="0" smtClean="0"/>
          </a:p>
          <a:p>
            <a:pPr marL="457200" lvl="1" indent="0" algn="just">
              <a:buNone/>
            </a:pPr>
            <a:endParaRPr lang="en-US" sz="1700" dirty="0"/>
          </a:p>
          <a:p>
            <a:pPr marL="457200" lvl="1" indent="0" algn="just">
              <a:buNone/>
            </a:pPr>
            <a:endParaRPr lang="en-US" sz="1700" dirty="0" smtClean="0"/>
          </a:p>
          <a:p>
            <a:pPr marL="457200" lvl="1" indent="0" algn="just">
              <a:buNone/>
            </a:pPr>
            <a:endParaRPr lang="en-US" sz="1700" dirty="0"/>
          </a:p>
          <a:p>
            <a:pPr marL="457200" lvl="1" indent="0" algn="just">
              <a:buNone/>
            </a:pPr>
            <a:endParaRPr lang="en-US" sz="1700" dirty="0" smtClean="0"/>
          </a:p>
          <a:p>
            <a:pPr algn="just"/>
            <a:r>
              <a:rPr lang="en-US" sz="2000" dirty="0" smtClean="0"/>
              <a:t>We focus here on Parallelism Curve Assay with 4PL curves. 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0" y="3252672"/>
            <a:ext cx="3274268" cy="2480583"/>
          </a:xfrm>
          <a:prstGeom prst="roundRect">
            <a:avLst/>
          </a:prstGeom>
          <a:noFill/>
          <a:ln>
            <a:solidFill>
              <a:srgbClr val="FF33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1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41417" t="31003" r="31266" b="5305"/>
          <a:stretch/>
        </p:blipFill>
        <p:spPr>
          <a:xfrm>
            <a:off x="4807074" y="3429000"/>
            <a:ext cx="2736304" cy="22066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11641" t="31213" r="61041" b="5095"/>
          <a:stretch/>
        </p:blipFill>
        <p:spPr>
          <a:xfrm>
            <a:off x="1146448" y="3429000"/>
            <a:ext cx="2736304" cy="220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58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curve design </a:t>
            </a:r>
            <a:br>
              <a:rPr lang="en-US" dirty="0" smtClean="0"/>
            </a:br>
            <a:r>
              <a:rPr lang="en-US" dirty="0" smtClean="0"/>
              <a:t>Choosing a Non-Linear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002060"/>
                </a:solidFill>
              </a:rPr>
              <a:t>The four parameter logistic (4PL) model is a nonlinear function characterized by 4 parameters: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= upper asymptote	b </a:t>
            </a:r>
            <a:r>
              <a:rPr lang="en-US" dirty="0">
                <a:solidFill>
                  <a:srgbClr val="002060"/>
                </a:solidFill>
              </a:rPr>
              <a:t>= </a:t>
            </a:r>
            <a:r>
              <a:rPr lang="en-US" dirty="0"/>
              <a:t>s</a:t>
            </a:r>
            <a:r>
              <a:rPr lang="en-US" dirty="0" smtClean="0">
                <a:solidFill>
                  <a:srgbClr val="002060"/>
                </a:solidFill>
              </a:rPr>
              <a:t>lope at inflection point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 = ec50 (inflection point)	d = lower asymptote </a:t>
            </a:r>
            <a:r>
              <a:rPr lang="en-US" dirty="0" smtClean="0"/>
              <a:t>	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80928"/>
            <a:ext cx="5158834" cy="34563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3582961"/>
                <a:ext cx="2530949" cy="1048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82961"/>
                <a:ext cx="2530949" cy="10484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860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tests to assess parallelism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F-Ratio test :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𝑅𝑆𝑆𝐸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𝑆𝑆𝐸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𝑅𝑒𝑑𝑢𝑐𝑒𝑑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𝑆𝑆𝐸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𝐹𝑢𝑙𝑙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𝑆𝑆𝐸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𝐹𝑢𝑙𝑙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Chi-Squared test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𝑅𝑆𝑆𝐸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²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𝑆𝑆𝐸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𝑅𝑒𝑑𝑢𝑐𝑒𝑑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𝑆𝑆𝐸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𝐹𝑢𝑙𝑙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²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34" b="-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9947"/>
          <a:stretch/>
        </p:blipFill>
        <p:spPr>
          <a:xfrm>
            <a:off x="2143125" y="1484784"/>
            <a:ext cx="4933950" cy="19556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9283" y="1162735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+mn-lt"/>
              </a:rPr>
              <a:t>Full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1771" y="116273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Reduced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09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018112"/>
          </a:xfrm>
        </p:spPr>
        <p:txBody>
          <a:bodyPr/>
          <a:lstStyle/>
          <a:p>
            <a:pPr algn="just"/>
            <a:r>
              <a:rPr lang="en-US" dirty="0" smtClean="0"/>
              <a:t>USP 1032 : use historical data to develop equivalence margins 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 Comparison of Reference to Reference</a:t>
            </a:r>
            <a:endParaRPr lang="en-US" dirty="0" smtClean="0"/>
          </a:p>
          <a:p>
            <a:pPr algn="just"/>
            <a:r>
              <a:rPr lang="en-US" dirty="0" smtClean="0"/>
              <a:t>Different methods have been proposed:</a:t>
            </a:r>
          </a:p>
          <a:p>
            <a:pPr lvl="1" algn="just"/>
            <a:r>
              <a:rPr lang="en-US" dirty="0" smtClean="0"/>
              <a:t>Equivalence with Chi-squared metrics (Rousseau &amp; Boulanger)</a:t>
            </a:r>
          </a:p>
          <a:p>
            <a:pPr lvl="1" algn="just"/>
            <a:r>
              <a:rPr lang="en-US" dirty="0" smtClean="0"/>
              <a:t>Equivalence of the parameters (</a:t>
            </a:r>
            <a:r>
              <a:rPr lang="en-US" dirty="0" err="1" smtClean="0"/>
              <a:t>Jonkman</a:t>
            </a:r>
            <a:r>
              <a:rPr lang="en-US" dirty="0" smtClean="0"/>
              <a:t> et al., Yang et al.)</a:t>
            </a:r>
          </a:p>
          <a:p>
            <a:pPr algn="just"/>
            <a:r>
              <a:rPr lang="en-US" dirty="0" smtClean="0"/>
              <a:t>Derive equivalence margins based on historical data.</a:t>
            </a:r>
          </a:p>
          <a:p>
            <a:pPr algn="just"/>
            <a:r>
              <a:rPr lang="en-US" dirty="0" smtClean="0"/>
              <a:t>Problem: historical data not always available, and building plates full of reference product might be very expensive!!</a:t>
            </a:r>
          </a:p>
          <a:p>
            <a:pPr algn="just"/>
            <a:r>
              <a:rPr lang="en-US" dirty="0" smtClean="0"/>
              <a:t>Objective: find a method to develop a threshold based on few reference curves.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99592" y="2492896"/>
            <a:ext cx="6840760" cy="360040"/>
          </a:xfrm>
          <a:prstGeom prst="rect">
            <a:avLst/>
          </a:prstGeom>
          <a:noFill/>
          <a:ln>
            <a:solidFill>
              <a:srgbClr val="F5812A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1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4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1951440" cy="1299667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484784"/>
            <a:ext cx="1951440" cy="12996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778" y="1484783"/>
            <a:ext cx="474482" cy="129966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88224" y="1442118"/>
            <a:ext cx="217239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n-lt"/>
              </a:rPr>
              <a:t>Reference</a:t>
            </a:r>
          </a:p>
          <a:p>
            <a:r>
              <a:rPr lang="en-US" dirty="0">
                <a:solidFill>
                  <a:srgbClr val="002060"/>
                </a:solidFill>
                <a:latin typeface="+mn-lt"/>
              </a:rPr>
              <a:t>Sample</a:t>
            </a:r>
          </a:p>
          <a:p>
            <a:r>
              <a:rPr lang="en-US" dirty="0" smtClean="0">
                <a:solidFill>
                  <a:srgbClr val="002060"/>
                </a:solidFill>
                <a:latin typeface="+mn-lt"/>
              </a:rPr>
              <a:t>Control or empty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3204" y="1223356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+mn-lt"/>
              </a:rPr>
              <a:t>Qualification plate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32838" y="1223356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+mn-lt"/>
              </a:rPr>
              <a:t>Ref to </a:t>
            </a:r>
            <a:r>
              <a:rPr lang="en-US" sz="1000" dirty="0" smtClean="0">
                <a:solidFill>
                  <a:srgbClr val="002060"/>
                </a:solidFill>
                <a:latin typeface="+mn-lt"/>
              </a:rPr>
              <a:t>Ref </a:t>
            </a:r>
            <a:r>
              <a:rPr lang="en-US" sz="1000" dirty="0">
                <a:solidFill>
                  <a:srgbClr val="002060"/>
                </a:solidFill>
                <a:latin typeface="+mn-lt"/>
              </a:rPr>
              <a:t>plate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687180" y="2957774"/>
            <a:ext cx="165618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1193042" y="2957774"/>
            <a:ext cx="64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+mn-lt"/>
              </a:rPr>
              <a:t>Dilution</a:t>
            </a:r>
            <a:endParaRPr lang="en-US" sz="10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634090" y="2957774"/>
            <a:ext cx="165618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139952" y="2957774"/>
            <a:ext cx="64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+mn-lt"/>
              </a:rPr>
              <a:t>Dilution</a:t>
            </a:r>
            <a:endParaRPr lang="en-US" sz="1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539552" y="3400524"/>
            <a:ext cx="7472460" cy="2548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n"/>
              <a:defRPr sz="21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Symbol" pitchFamily="18" charset="2"/>
              <a:buChar char="-"/>
              <a:defRPr>
                <a:solidFill>
                  <a:srgbClr val="00206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700">
                <a:solidFill>
                  <a:srgbClr val="00206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600">
                <a:solidFill>
                  <a:srgbClr val="00206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rgbClr val="00206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1800" kern="0" dirty="0" smtClean="0"/>
          </a:p>
          <a:p>
            <a:pPr lvl="1"/>
            <a:r>
              <a:rPr lang="en-US" sz="1800" kern="0" dirty="0" smtClean="0"/>
              <a:t>Fit one curve for 3 replicates (3 rows).</a:t>
            </a:r>
          </a:p>
          <a:p>
            <a:pPr lvl="1"/>
            <a:r>
              <a:rPr lang="en-US" sz="1800" kern="0" dirty="0" smtClean="0"/>
              <a:t>(Other formats possible).</a:t>
            </a:r>
          </a:p>
          <a:p>
            <a:pPr lvl="1"/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10787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qualification plates (only 3 reference rows).</a:t>
            </a:r>
          </a:p>
          <a:p>
            <a:r>
              <a:rPr lang="en-US" dirty="0" smtClean="0"/>
              <a:t>10’000 reference to reference plates</a:t>
            </a:r>
          </a:p>
          <a:p>
            <a:pPr lvl="1"/>
            <a:r>
              <a:rPr lang="en-US" dirty="0"/>
              <a:t>1 curve with </a:t>
            </a:r>
            <a:r>
              <a:rPr lang="en-US" dirty="0" smtClean="0"/>
              <a:t>3 rows </a:t>
            </a:r>
            <a:r>
              <a:rPr lang="en-US" dirty="0" smtClean="0">
                <a:sym typeface="Wingdings" panose="05000000000000000000" pitchFamily="2" charset="2"/>
              </a:rPr>
              <a:t> 28 possible comparisons per plate.</a:t>
            </a:r>
            <a:endParaRPr lang="en-US" dirty="0"/>
          </a:p>
          <a:p>
            <a:r>
              <a:rPr lang="en-US" dirty="0" smtClean="0"/>
              <a:t>Fit model:</a:t>
            </a:r>
          </a:p>
          <a:p>
            <a:pPr lvl="1"/>
            <a:r>
              <a:rPr lang="en-US" dirty="0" smtClean="0"/>
              <a:t>a = </a:t>
            </a:r>
            <a:r>
              <a:rPr lang="en-US" dirty="0"/>
              <a:t>3</a:t>
            </a:r>
            <a:r>
              <a:rPr lang="en-US" dirty="0" smtClean="0"/>
              <a:t>          </a:t>
            </a:r>
            <a:r>
              <a:rPr lang="en-US" dirty="0" smtClean="0"/>
              <a:t>b = 3.35          Log(c) = 4          d = </a:t>
            </a:r>
            <a:r>
              <a:rPr lang="en-US" dirty="0" smtClean="0"/>
              <a:t>0.5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tandard </a:t>
            </a:r>
            <a:r>
              <a:rPr lang="en-US" dirty="0" smtClean="0"/>
              <a:t>deviations from 0.2 to 0.8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767180"/>
            <a:ext cx="2809581" cy="2402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3767180"/>
            <a:ext cx="2809581" cy="24023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2354" y="6169520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2060"/>
                </a:solidFill>
                <a:latin typeface="+mn-lt"/>
              </a:rPr>
              <a:t>SD = 0.2</a:t>
            </a:r>
            <a:endParaRPr lang="en-US" sz="1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810" y="6157315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2060"/>
                </a:solidFill>
                <a:latin typeface="+mn-lt"/>
              </a:rPr>
              <a:t>SD = 0.8</a:t>
            </a:r>
            <a:endParaRPr lang="en-US" sz="10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06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Chi² test or F test ?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1519" y="5555704"/>
            <a:ext cx="8305800" cy="105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n"/>
              <a:defRPr sz="21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Symbol" pitchFamily="18" charset="2"/>
              <a:buChar char="-"/>
              <a:defRPr>
                <a:solidFill>
                  <a:srgbClr val="00206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700">
                <a:solidFill>
                  <a:srgbClr val="00206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600">
                <a:solidFill>
                  <a:srgbClr val="00206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rgbClr val="00206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itchFamily="2" charset="2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kern="0" dirty="0" smtClean="0"/>
              <a:t>Chi² and F metrics test are strongly correlated.</a:t>
            </a:r>
          </a:p>
          <a:p>
            <a:pPr algn="just"/>
            <a:r>
              <a:rPr lang="en-US" kern="0" dirty="0">
                <a:sym typeface="Wingdings" panose="05000000000000000000" pitchFamily="2" charset="2"/>
              </a:rPr>
              <a:t>F doesn’t depend on S </a:t>
            </a:r>
            <a:r>
              <a:rPr lang="en-US" kern="0" dirty="0" smtClean="0">
                <a:sym typeface="Wingdings" panose="05000000000000000000" pitchFamily="2" charset="2"/>
              </a:rPr>
              <a:t>  Use F test for straightforwardness.</a:t>
            </a:r>
            <a:endParaRPr lang="en-US" kern="0" dirty="0" smtClean="0"/>
          </a:p>
          <a:p>
            <a:pPr marL="0" indent="0" algn="just">
              <a:buNone/>
            </a:pPr>
            <a:r>
              <a:rPr lang="en-US" kern="0" dirty="0" smtClean="0">
                <a:sym typeface="Wingdings" panose="05000000000000000000" pitchFamily="2" charset="2"/>
              </a:rPr>
              <a:t>	</a:t>
            </a:r>
            <a:endParaRPr lang="en-US" kern="0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019" y="1092424"/>
            <a:ext cx="5100799" cy="4361455"/>
          </a:xfrm>
        </p:spPr>
      </p:pic>
    </p:spTree>
    <p:extLst>
      <p:ext uri="{BB962C8B-B14F-4D97-AF65-F5344CB8AC3E}">
        <p14:creationId xmlns:p14="http://schemas.microsoft.com/office/powerpoint/2010/main" val="24585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plate GRT-ARL">
  <a:themeElements>
    <a:clrScheme name="">
      <a:dk1>
        <a:srgbClr val="000000"/>
      </a:dk1>
      <a:lt1>
        <a:srgbClr val="FFFFFF"/>
      </a:lt1>
      <a:dk2>
        <a:srgbClr val="ADAD8D"/>
      </a:dk2>
      <a:lt2>
        <a:srgbClr val="D9D9CA"/>
      </a:lt2>
      <a:accent1>
        <a:srgbClr val="92B7CE"/>
      </a:accent1>
      <a:accent2>
        <a:srgbClr val="CAD7DF"/>
      </a:accent2>
      <a:accent3>
        <a:srgbClr val="FFFFFF"/>
      </a:accent3>
      <a:accent4>
        <a:srgbClr val="000000"/>
      </a:accent4>
      <a:accent5>
        <a:srgbClr val="C7D8E3"/>
      </a:accent5>
      <a:accent6>
        <a:srgbClr val="B7C3CA"/>
      </a:accent6>
      <a:hlink>
        <a:srgbClr val="70B08D"/>
      </a:hlink>
      <a:folHlink>
        <a:srgbClr val="858585"/>
      </a:folHlink>
    </a:clrScheme>
    <a:fontScheme name="GRT master HQ englis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T master HQ 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T master HQ englis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8000"/>
        </a:accent1>
        <a:accent2>
          <a:srgbClr val="A0BD11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91AB0E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T master HQ english 9">
        <a:dk1>
          <a:srgbClr val="000000"/>
        </a:dk1>
        <a:lt1>
          <a:srgbClr val="FFFFFF"/>
        </a:lt1>
        <a:dk2>
          <a:srgbClr val="008000"/>
        </a:dk2>
        <a:lt2>
          <a:srgbClr val="808080"/>
        </a:lt2>
        <a:accent1>
          <a:srgbClr val="92B7CE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C7D8E3"/>
        </a:accent5>
        <a:accent6>
          <a:srgbClr val="787878"/>
        </a:accent6>
        <a:hlink>
          <a:srgbClr val="CAD7DF"/>
        </a:hlink>
        <a:folHlink>
          <a:srgbClr val="6666A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6225</TotalTime>
  <Words>855</Words>
  <Application>Microsoft Office PowerPoint</Application>
  <PresentationFormat>On-screen Show (4:3)</PresentationFormat>
  <Paragraphs>139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Symbol</vt:lpstr>
      <vt:lpstr>Times</vt:lpstr>
      <vt:lpstr>Wingdings</vt:lpstr>
      <vt:lpstr>1_Template GRT-ARL</vt:lpstr>
      <vt:lpstr>PowerPoint Presentation</vt:lpstr>
      <vt:lpstr>Outline</vt:lpstr>
      <vt:lpstr>Context</vt:lpstr>
      <vt:lpstr>Parallel curve design  Choosing a Non-Linear Model</vt:lpstr>
      <vt:lpstr>Difference tests to assess parallelism</vt:lpstr>
      <vt:lpstr>Equivalence Approach</vt:lpstr>
      <vt:lpstr>Method</vt:lpstr>
      <vt:lpstr>Simulation material</vt:lpstr>
      <vt:lpstr>Chi² test or F test ? </vt:lpstr>
      <vt:lpstr>Comparisons to be done</vt:lpstr>
      <vt:lpstr>Simulation of reference curves (1)</vt:lpstr>
      <vt:lpstr>Simulation of reference curves (2)</vt:lpstr>
      <vt:lpstr>Distribution of the F ratio</vt:lpstr>
      <vt:lpstr>Power by threshold</vt:lpstr>
      <vt:lpstr>Conclusions</vt:lpstr>
      <vt:lpstr>Ongoing next steps</vt:lpstr>
      <vt:lpstr>Main references</vt:lpstr>
    </vt:vector>
  </TitlesOfParts>
  <Company>Arlenda S.A.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GRT6005  M&amp;S Plan</dc:title>
  <dc:creator>Marion Bouillon-Pichault</dc:creator>
  <cp:lastModifiedBy>Perceval Sondag</cp:lastModifiedBy>
  <cp:revision>376</cp:revision>
  <cp:lastPrinted>2002-05-23T15:12:12Z</cp:lastPrinted>
  <dcterms:created xsi:type="dcterms:W3CDTF">2011-03-18T08:43:58Z</dcterms:created>
  <dcterms:modified xsi:type="dcterms:W3CDTF">2014-10-04T23:51:39Z</dcterms:modified>
</cp:coreProperties>
</file>