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41"/>
  </p:notesMasterIdLst>
  <p:handoutMasterIdLst>
    <p:handoutMasterId r:id="rId42"/>
  </p:handoutMasterIdLst>
  <p:sldIdLst>
    <p:sldId id="258" r:id="rId2"/>
    <p:sldId id="389" r:id="rId3"/>
    <p:sldId id="390" r:id="rId4"/>
    <p:sldId id="391" r:id="rId5"/>
    <p:sldId id="386" r:id="rId6"/>
    <p:sldId id="384" r:id="rId7"/>
    <p:sldId id="344" r:id="rId8"/>
    <p:sldId id="337" r:id="rId9"/>
    <p:sldId id="392" r:id="rId10"/>
    <p:sldId id="397" r:id="rId11"/>
    <p:sldId id="393" r:id="rId12"/>
    <p:sldId id="394" r:id="rId13"/>
    <p:sldId id="339" r:id="rId14"/>
    <p:sldId id="395" r:id="rId15"/>
    <p:sldId id="396" r:id="rId16"/>
    <p:sldId id="325" r:id="rId17"/>
    <p:sldId id="361" r:id="rId18"/>
    <p:sldId id="373" r:id="rId19"/>
    <p:sldId id="379" r:id="rId20"/>
    <p:sldId id="328" r:id="rId21"/>
    <p:sldId id="333" r:id="rId22"/>
    <p:sldId id="341" r:id="rId23"/>
    <p:sldId id="332" r:id="rId24"/>
    <p:sldId id="329" r:id="rId25"/>
    <p:sldId id="330" r:id="rId26"/>
    <p:sldId id="381" r:id="rId27"/>
    <p:sldId id="316" r:id="rId28"/>
    <p:sldId id="317" r:id="rId29"/>
    <p:sldId id="362" r:id="rId30"/>
    <p:sldId id="364" r:id="rId31"/>
    <p:sldId id="319" r:id="rId32"/>
    <p:sldId id="374" r:id="rId33"/>
    <p:sldId id="377" r:id="rId34"/>
    <p:sldId id="376" r:id="rId35"/>
    <p:sldId id="382" r:id="rId36"/>
    <p:sldId id="367" r:id="rId37"/>
    <p:sldId id="353" r:id="rId38"/>
    <p:sldId id="369" r:id="rId39"/>
    <p:sldId id="370" r:id="rId40"/>
  </p:sldIdLst>
  <p:sldSz cx="9144000" cy="6858000" type="screen4x3"/>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B9"/>
    <a:srgbClr val="003F69"/>
    <a:srgbClr val="026CB6"/>
    <a:srgbClr val="FF0000"/>
    <a:srgbClr val="056CB6"/>
    <a:srgbClr val="FFCC66"/>
    <a:srgbClr val="FF9966"/>
    <a:srgbClr val="FF5050"/>
    <a:srgbClr val="355777"/>
    <a:srgbClr val="0B5A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79357" autoAdjust="0"/>
  </p:normalViewPr>
  <p:slideViewPr>
    <p:cSldViewPr>
      <p:cViewPr varScale="1">
        <p:scale>
          <a:sx n="58" d="100"/>
          <a:sy n="58" d="100"/>
        </p:scale>
        <p:origin x="-1584"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772"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smtClean="0"/>
            </a:lvl1pPr>
          </a:lstStyle>
          <a:p>
            <a:pPr>
              <a:defRPr/>
            </a:pPr>
            <a:endParaRPr lang="en-US" dirty="0"/>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smtClean="0"/>
            </a:lvl1pPr>
          </a:lstStyle>
          <a:p>
            <a:pPr>
              <a:defRPr/>
            </a:pPr>
            <a:fld id="{C3F119CC-0E9C-4303-8FC0-FA6C67E0699C}" type="datetimeFigureOut">
              <a:rPr lang="en-US"/>
              <a:pPr>
                <a:defRPr/>
              </a:pPr>
              <a:t>10/9/2014</a:t>
            </a:fld>
            <a:endParaRPr lang="en-US" dirty="0"/>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smtClean="0"/>
            </a:lvl1pPr>
          </a:lstStyle>
          <a:p>
            <a:pPr>
              <a:defRPr/>
            </a:pPr>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smtClean="0"/>
            </a:lvl1pPr>
          </a:lstStyle>
          <a:p>
            <a:pPr>
              <a:defRPr/>
            </a:pPr>
            <a:fld id="{A6924233-FC8A-4838-8824-56EBB7540E6D}" type="slidenum">
              <a:rPr lang="en-US"/>
              <a:pPr>
                <a:defRPr/>
              </a:pPr>
              <a:t>‹#›</a:t>
            </a:fld>
            <a:endParaRPr lang="en-US" dirty="0"/>
          </a:p>
        </p:txBody>
      </p:sp>
    </p:spTree>
    <p:extLst>
      <p:ext uri="{BB962C8B-B14F-4D97-AF65-F5344CB8AC3E}">
        <p14:creationId xmlns:p14="http://schemas.microsoft.com/office/powerpoint/2010/main" val="569683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28440" cy="35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dirty="0"/>
          </a:p>
        </p:txBody>
      </p:sp>
      <p:sp>
        <p:nvSpPr>
          <p:cNvPr id="4099" name="Rectangle 3"/>
          <p:cNvSpPr>
            <a:spLocks noGrp="1" noChangeArrowheads="1"/>
          </p:cNvSpPr>
          <p:nvPr>
            <p:ph type="dt" idx="1"/>
          </p:nvPr>
        </p:nvSpPr>
        <p:spPr bwMode="auto">
          <a:xfrm>
            <a:off x="5267960" y="0"/>
            <a:ext cx="4028440" cy="35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239520" y="3329940"/>
            <a:ext cx="6817360" cy="3154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6659880"/>
            <a:ext cx="4028440" cy="35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dirty="0"/>
          </a:p>
        </p:txBody>
      </p:sp>
      <p:sp>
        <p:nvSpPr>
          <p:cNvPr id="4103" name="Rectangle 7"/>
          <p:cNvSpPr>
            <a:spLocks noGrp="1" noChangeArrowheads="1"/>
          </p:cNvSpPr>
          <p:nvPr>
            <p:ph type="sldNum" sz="quarter" idx="5"/>
          </p:nvPr>
        </p:nvSpPr>
        <p:spPr bwMode="auto">
          <a:xfrm>
            <a:off x="5267960" y="6659880"/>
            <a:ext cx="4028440" cy="35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lgn="r">
              <a:defRPr sz="1200" smtClean="0"/>
            </a:lvl1pPr>
          </a:lstStyle>
          <a:p>
            <a:pPr>
              <a:defRPr/>
            </a:pPr>
            <a:fld id="{91633A1B-E4ED-4A2A-87DF-7B125DA7738F}" type="slidenum">
              <a:rPr lang="en-US"/>
              <a:pPr>
                <a:defRPr/>
              </a:pPr>
              <a:t>‹#›</a:t>
            </a:fld>
            <a:endParaRPr lang="en-US" dirty="0"/>
          </a:p>
        </p:txBody>
      </p:sp>
    </p:spTree>
    <p:extLst>
      <p:ext uri="{BB962C8B-B14F-4D97-AF65-F5344CB8AC3E}">
        <p14:creationId xmlns:p14="http://schemas.microsoft.com/office/powerpoint/2010/main" val="1702319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epa.gov/watertrain/cwa/glossary.htm#nps" TargetMode="External"/><Relationship Id="rId3" Type="http://schemas.openxmlformats.org/officeDocument/2006/relationships/hyperlink" Target="http://www.epa.gov/watertrain/cwa/glossary.htm#wqs" TargetMode="External"/><Relationship Id="rId7" Type="http://schemas.openxmlformats.org/officeDocument/2006/relationships/hyperlink" Target="http://www.epa.gov/watertrain/cwa/glossary.htm#p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epa.gov/watertrain/cwa/glossary.htm#tmdl" TargetMode="External"/><Relationship Id="rId5" Type="http://schemas.openxmlformats.org/officeDocument/2006/relationships/hyperlink" Target="http://www.epa.gov/watertrain/cwa/glossary.htm#ambient" TargetMode="External"/><Relationship Id="rId4" Type="http://schemas.openxmlformats.org/officeDocument/2006/relationships/hyperlink" Target="http://www.epa.gov/watertrain/cwa/glossary.htm#antideg" TargetMode="External"/><Relationship Id="rId9" Type="http://schemas.openxmlformats.org/officeDocument/2006/relationships/hyperlink" Target="http://www.epa.gov/watertrain/cwa/glossary.htm#wetland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57066" indent="-291179">
              <a:defRPr sz="2400">
                <a:solidFill>
                  <a:schemeClr val="tx1"/>
                </a:solidFill>
                <a:latin typeface="Arial" charset="0"/>
                <a:ea typeface="ＭＳ Ｐゴシック" pitchFamily="1" charset="-128"/>
              </a:defRPr>
            </a:lvl2pPr>
            <a:lvl3pPr marL="1164717" indent="-232943">
              <a:defRPr sz="2400">
                <a:solidFill>
                  <a:schemeClr val="tx1"/>
                </a:solidFill>
                <a:latin typeface="Arial" charset="0"/>
                <a:ea typeface="ＭＳ Ｐゴシック" pitchFamily="1" charset="-128"/>
              </a:defRPr>
            </a:lvl3pPr>
            <a:lvl4pPr marL="1630604" indent="-232943">
              <a:defRPr sz="2400">
                <a:solidFill>
                  <a:schemeClr val="tx1"/>
                </a:solidFill>
                <a:latin typeface="Arial" charset="0"/>
                <a:ea typeface="ＭＳ Ｐゴシック" pitchFamily="1" charset="-128"/>
              </a:defRPr>
            </a:lvl4pPr>
            <a:lvl5pPr marL="2096491" indent="-232943">
              <a:defRPr sz="2400">
                <a:solidFill>
                  <a:schemeClr val="tx1"/>
                </a:solidFill>
                <a:latin typeface="Arial" charset="0"/>
                <a:ea typeface="ＭＳ Ｐゴシック" pitchFamily="1"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1"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1"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1"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1" charset="-128"/>
              </a:defRPr>
            </a:lvl9pPr>
          </a:lstStyle>
          <a:p>
            <a:fld id="{CE53AB5D-A950-4AE7-AC6B-9D5657576A4D}" type="slidenum">
              <a:rPr lang="en-US" sz="1200"/>
              <a:pPr/>
              <a:t>0</a:t>
            </a:fld>
            <a:endParaRPr lang="en-US" sz="1200"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r>
              <a:rPr lang="en-US" baseline="0" dirty="0" smtClean="0"/>
              <a:t>It has been a great meeting so far. I will want to </a:t>
            </a:r>
            <a:r>
              <a:rPr lang="en-US" baseline="0" dirty="0" err="1" smtClean="0"/>
              <a:t>achknowledge</a:t>
            </a:r>
            <a:r>
              <a:rPr lang="en-US" baseline="0" dirty="0" smtClean="0"/>
              <a:t> my coauthors for putting a lot of effort into this presentation. </a:t>
            </a:r>
            <a:endParaRPr lang="en-US" dirty="0" smtClean="0"/>
          </a:p>
        </p:txBody>
      </p:sp>
    </p:spTree>
    <p:extLst>
      <p:ext uri="{BB962C8B-B14F-4D97-AF65-F5344CB8AC3E}">
        <p14:creationId xmlns:p14="http://schemas.microsoft.com/office/powerpoint/2010/main" val="3911590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Effluent is below than threshold (25% loss in Repro) for critical effect size </a:t>
            </a:r>
          </a:p>
          <a:p>
            <a:r>
              <a:rPr lang="en-US" sz="1600" dirty="0" smtClean="0"/>
              <a:t>WE WANT POWER TO DECREASE WITH INCREASING SAMPLE SIZE</a:t>
            </a:r>
          </a:p>
          <a:p>
            <a:r>
              <a:rPr lang="en-US" sz="1600" dirty="0" smtClean="0"/>
              <a:t>With increasing number of replicates N: </a:t>
            </a:r>
          </a:p>
          <a:p>
            <a:r>
              <a:rPr lang="en-US" sz="1600" dirty="0" smtClean="0"/>
              <a:t>Traditional null hypothesis declares more and more samples toxic </a:t>
            </a:r>
          </a:p>
          <a:p>
            <a:r>
              <a:rPr lang="en-US" sz="1600" dirty="0" smtClean="0"/>
              <a:t>TST declares fewer samples toxic</a:t>
            </a:r>
            <a:endParaRPr lang="en-US" sz="1600"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16</a:t>
            </a:fld>
            <a:endParaRPr lang="en-US" dirty="0"/>
          </a:p>
        </p:txBody>
      </p:sp>
    </p:spTree>
    <p:extLst>
      <p:ext uri="{BB962C8B-B14F-4D97-AF65-F5344CB8AC3E}">
        <p14:creationId xmlns:p14="http://schemas.microsoft.com/office/powerpoint/2010/main" val="4206553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endParaRPr>
          </a:p>
        </p:txBody>
      </p:sp>
    </p:spTree>
    <p:extLst>
      <p:ext uri="{BB962C8B-B14F-4D97-AF65-F5344CB8AC3E}">
        <p14:creationId xmlns:p14="http://schemas.microsoft.com/office/powerpoint/2010/main" val="1110091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57066" indent="-291179">
              <a:defRPr>
                <a:solidFill>
                  <a:schemeClr val="tx1"/>
                </a:solidFill>
                <a:latin typeface="Tahoma" panose="020B0604030504040204" pitchFamily="34" charset="0"/>
                <a:cs typeface="Arial" panose="020B0604020202020204" pitchFamily="34" charset="0"/>
              </a:defRPr>
            </a:lvl2pPr>
            <a:lvl3pPr marL="1164717" indent="-232943">
              <a:defRPr>
                <a:solidFill>
                  <a:schemeClr val="tx1"/>
                </a:solidFill>
                <a:latin typeface="Tahoma" panose="020B0604030504040204" pitchFamily="34" charset="0"/>
                <a:cs typeface="Arial" panose="020B0604020202020204" pitchFamily="34" charset="0"/>
              </a:defRPr>
            </a:lvl3pPr>
            <a:lvl4pPr marL="1630604" indent="-232943">
              <a:defRPr>
                <a:solidFill>
                  <a:schemeClr val="tx1"/>
                </a:solidFill>
                <a:latin typeface="Tahoma" panose="020B0604030504040204" pitchFamily="34" charset="0"/>
                <a:cs typeface="Arial" panose="020B0604020202020204" pitchFamily="34" charset="0"/>
              </a:defRPr>
            </a:lvl4pPr>
            <a:lvl5pPr marL="2096491" indent="-232943">
              <a:defRPr>
                <a:solidFill>
                  <a:schemeClr val="tx1"/>
                </a:solidFill>
                <a:latin typeface="Tahom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C5620DE1-7418-4D5F-9C0B-30D1A4701125}" type="slidenum">
              <a:rPr lang="en-US">
                <a:latin typeface="Arial" panose="020B0604020202020204" pitchFamily="34" charset="0"/>
              </a:rPr>
              <a:pPr/>
              <a:t>18</a:t>
            </a:fld>
            <a:endParaRPr lang="en-US" dirty="0">
              <a:latin typeface="Arial" panose="020B0604020202020204"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anose="020B0604020202020204" pitchFamily="34" charset="0"/>
              </a:rPr>
              <a:t>MacDonald P. 1999. Power, type I, and type II error rates of parametric and nonparametric statistical tests. J Exp </a:t>
            </a:r>
            <a:r>
              <a:rPr lang="en-US" dirty="0" err="1" smtClean="0">
                <a:latin typeface="Arial" panose="020B0604020202020204" pitchFamily="34" charset="0"/>
              </a:rPr>
              <a:t>Educ</a:t>
            </a:r>
            <a:r>
              <a:rPr lang="en-US" dirty="0" smtClean="0">
                <a:latin typeface="Arial" panose="020B0604020202020204" pitchFamily="34" charset="0"/>
              </a:rPr>
              <a:t> 67:367–379.</a:t>
            </a:r>
          </a:p>
          <a:p>
            <a:pPr eaLnBrk="1" hangingPunct="1"/>
            <a:endParaRPr lang="en-US" dirty="0" smtClean="0">
              <a:latin typeface="Arial" panose="020B0604020202020204" pitchFamily="34" charset="0"/>
            </a:endParaRPr>
          </a:p>
          <a:p>
            <a:pPr eaLnBrk="1" hangingPunct="1"/>
            <a:r>
              <a:rPr lang="en-US" dirty="0" err="1" smtClean="0">
                <a:latin typeface="Arial" panose="020B0604020202020204" pitchFamily="34" charset="0"/>
              </a:rPr>
              <a:t>Fagerland</a:t>
            </a:r>
            <a:r>
              <a:rPr lang="en-US" dirty="0" smtClean="0">
                <a:latin typeface="Arial" panose="020B0604020202020204" pitchFamily="34" charset="0"/>
              </a:rPr>
              <a:t> MW, </a:t>
            </a:r>
            <a:r>
              <a:rPr lang="en-US" dirty="0" err="1" smtClean="0">
                <a:latin typeface="Arial" panose="020B0604020202020204" pitchFamily="34" charset="0"/>
              </a:rPr>
              <a:t>Sandvik</a:t>
            </a:r>
            <a:r>
              <a:rPr lang="en-US" dirty="0" smtClean="0">
                <a:latin typeface="Arial" panose="020B0604020202020204" pitchFamily="34" charset="0"/>
              </a:rPr>
              <a:t> L. 2009. The Wilcoxon-Mann Whitney test under scrutiny. Stat Med 28:1487–1497.</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Ruxton GD. 2006. The unequal variance t test is an underused alternative to Student’s t-test and the Mann-Whitney U test. </a:t>
            </a:r>
            <a:r>
              <a:rPr lang="en-US" dirty="0" err="1" smtClean="0">
                <a:latin typeface="Arial" panose="020B0604020202020204" pitchFamily="34" charset="0"/>
              </a:rPr>
              <a:t>Behav</a:t>
            </a:r>
            <a:r>
              <a:rPr lang="en-US" dirty="0" smtClean="0">
                <a:latin typeface="Arial" panose="020B0604020202020204" pitchFamily="34" charset="0"/>
              </a:rPr>
              <a:t> </a:t>
            </a:r>
            <a:r>
              <a:rPr lang="en-US" dirty="0" err="1" smtClean="0">
                <a:latin typeface="Arial" panose="020B0604020202020204" pitchFamily="34" charset="0"/>
              </a:rPr>
              <a:t>Ecol</a:t>
            </a:r>
            <a:r>
              <a:rPr lang="en-US" dirty="0" smtClean="0">
                <a:latin typeface="Arial" panose="020B0604020202020204" pitchFamily="34" charset="0"/>
              </a:rPr>
              <a:t> 17:688–690.</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Zimmerman D. 2006. Two separate effects of variance heterogeneity on the validity and power of significance tests of location. Stat Methods 3:351–374.</a:t>
            </a:r>
          </a:p>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875975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57066" indent="-291179">
              <a:defRPr>
                <a:solidFill>
                  <a:schemeClr val="tx1"/>
                </a:solidFill>
                <a:latin typeface="Tahoma" panose="020B0604030504040204" pitchFamily="34" charset="0"/>
                <a:cs typeface="Arial" panose="020B0604020202020204" pitchFamily="34" charset="0"/>
              </a:defRPr>
            </a:lvl2pPr>
            <a:lvl3pPr marL="1164717" indent="-232943">
              <a:defRPr>
                <a:solidFill>
                  <a:schemeClr val="tx1"/>
                </a:solidFill>
                <a:latin typeface="Tahoma" panose="020B0604030504040204" pitchFamily="34" charset="0"/>
                <a:cs typeface="Arial" panose="020B0604020202020204" pitchFamily="34" charset="0"/>
              </a:defRPr>
            </a:lvl3pPr>
            <a:lvl4pPr marL="1630604" indent="-232943">
              <a:defRPr>
                <a:solidFill>
                  <a:schemeClr val="tx1"/>
                </a:solidFill>
                <a:latin typeface="Tahoma" panose="020B0604030504040204" pitchFamily="34" charset="0"/>
                <a:cs typeface="Arial" panose="020B0604020202020204" pitchFamily="34" charset="0"/>
              </a:defRPr>
            </a:lvl4pPr>
            <a:lvl5pPr marL="2096491" indent="-232943">
              <a:defRPr>
                <a:solidFill>
                  <a:schemeClr val="tx1"/>
                </a:solidFill>
                <a:latin typeface="Tahom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C5620DE1-7418-4D5F-9C0B-30D1A4701125}" type="slidenum">
              <a:rPr lang="en-US">
                <a:latin typeface="Arial" panose="020B0604020202020204" pitchFamily="34" charset="0"/>
              </a:rPr>
              <a:pPr/>
              <a:t>19</a:t>
            </a:fld>
            <a:endParaRPr lang="en-US" dirty="0">
              <a:latin typeface="Arial" panose="020B0604020202020204"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2151300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57066" indent="-291179">
              <a:defRPr>
                <a:solidFill>
                  <a:schemeClr val="tx1"/>
                </a:solidFill>
                <a:latin typeface="Tahoma" panose="020B0604030504040204" pitchFamily="34" charset="0"/>
                <a:cs typeface="Arial" panose="020B0604020202020204" pitchFamily="34" charset="0"/>
              </a:defRPr>
            </a:lvl2pPr>
            <a:lvl3pPr marL="1164717" indent="-232943">
              <a:defRPr>
                <a:solidFill>
                  <a:schemeClr val="tx1"/>
                </a:solidFill>
                <a:latin typeface="Tahoma" panose="020B0604030504040204" pitchFamily="34" charset="0"/>
                <a:cs typeface="Arial" panose="020B0604020202020204" pitchFamily="34" charset="0"/>
              </a:defRPr>
            </a:lvl3pPr>
            <a:lvl4pPr marL="1630604" indent="-232943">
              <a:defRPr>
                <a:solidFill>
                  <a:schemeClr val="tx1"/>
                </a:solidFill>
                <a:latin typeface="Tahoma" panose="020B0604030504040204" pitchFamily="34" charset="0"/>
                <a:cs typeface="Arial" panose="020B0604020202020204" pitchFamily="34" charset="0"/>
              </a:defRPr>
            </a:lvl4pPr>
            <a:lvl5pPr marL="2096491" indent="-232943">
              <a:defRPr>
                <a:solidFill>
                  <a:schemeClr val="tx1"/>
                </a:solidFill>
                <a:latin typeface="Tahom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A626B2B6-40BD-4FAD-8E88-6D946E1D4AE1}" type="slidenum">
              <a:rPr lang="en-US">
                <a:latin typeface="Arial" panose="020B0604020202020204" pitchFamily="34" charset="0"/>
              </a:rPr>
              <a:pPr/>
              <a:t>20</a:t>
            </a:fld>
            <a:endParaRPr lang="en-US" dirty="0">
              <a:latin typeface="Arial" panose="020B0604020202020204"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3040120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21</a:t>
            </a:fld>
            <a:endParaRPr lang="en-US" dirty="0"/>
          </a:p>
        </p:txBody>
      </p:sp>
    </p:spTree>
    <p:extLst>
      <p:ext uri="{BB962C8B-B14F-4D97-AF65-F5344CB8AC3E}">
        <p14:creationId xmlns:p14="http://schemas.microsoft.com/office/powerpoint/2010/main" val="1553528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BA582EA-DA63-4B44-B43D-B8559A932F30}" type="slidenum">
              <a:rPr lang="en-US" smtClean="0"/>
              <a:pPr/>
              <a:t>22</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392180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BA582EA-DA63-4B44-B43D-B8559A932F30}" type="slidenum">
              <a:rPr lang="en-US">
                <a:solidFill>
                  <a:srgbClr val="000000"/>
                </a:solidFill>
              </a:rPr>
              <a:pPr/>
              <a:t>23</a:t>
            </a:fld>
            <a:endParaRPr lang="en-US"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446415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BA582EA-DA63-4B44-B43D-B8559A932F30}" type="slidenum">
              <a:rPr lang="en-US" smtClean="0"/>
              <a:pPr/>
              <a:t>24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698454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BA582EA-DA63-4B44-B43D-B8559A932F30}" type="slidenum">
              <a:rPr lang="en-US">
                <a:solidFill>
                  <a:srgbClr val="000000"/>
                </a:solidFill>
              </a:rPr>
              <a:pPr/>
              <a:t>25</a:t>
            </a:fld>
            <a:endParaRPr lang="en-US"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smtClean="0"/>
              <a:t>Power defined here as prob. null is NOT rejected (or proportion of samples declare toxic)</a:t>
            </a:r>
          </a:p>
          <a:p>
            <a:pPr eaLnBrk="1" hangingPunct="1"/>
            <a:r>
              <a:rPr lang="en-US" dirty="0" smtClean="0"/>
              <a:t>Choose</a:t>
            </a:r>
            <a:r>
              <a:rPr lang="en-US" baseline="0" dirty="0" smtClean="0"/>
              <a:t> alpha to satisfy both power &gt; 0.75 at  ratio-to-control 0.75 AND power &gt;&lt;0.05 at  ratio-to-control 0.90 </a:t>
            </a:r>
          </a:p>
          <a:p>
            <a:pPr eaLnBrk="1" hangingPunct="1"/>
            <a:r>
              <a:rPr lang="en-US" baseline="0" dirty="0" smtClean="0"/>
              <a:t>Start with highest CV (90</a:t>
            </a:r>
            <a:r>
              <a:rPr lang="en-US" baseline="30000" dirty="0" smtClean="0"/>
              <a:t>th</a:t>
            </a:r>
            <a:r>
              <a:rPr lang="en-US" baseline="0" dirty="0" smtClean="0"/>
              <a:t> percentile), move lower if necessary</a:t>
            </a:r>
          </a:p>
          <a:p>
            <a:pPr eaLnBrk="1" hangingPunct="1"/>
            <a:r>
              <a:rPr lang="en-US" baseline="0" dirty="0" smtClean="0"/>
              <a:t>Choose alpha-curve with both points filled  or  choose alpha-curve falling into both boxes (dashed lines) </a:t>
            </a:r>
          </a:p>
          <a:p>
            <a:pPr eaLnBrk="1" hangingPunct="1"/>
            <a:endParaRPr lang="en-US" dirty="0" smtClean="0"/>
          </a:p>
        </p:txBody>
      </p:sp>
    </p:spTree>
    <p:extLst>
      <p:ext uri="{BB962C8B-B14F-4D97-AF65-F5344CB8AC3E}">
        <p14:creationId xmlns:p14="http://schemas.microsoft.com/office/powerpoint/2010/main" val="1308194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First I want to give you some background on water quality</a:t>
            </a:r>
            <a:r>
              <a:rPr lang="en-US" sz="1200" kern="0" baseline="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monitoring </a:t>
            </a:r>
            <a:r>
              <a:rPr lang="en-US" sz="1200" kern="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in the United</a:t>
            </a:r>
            <a:r>
              <a:rPr lang="en-US" sz="1200" kern="0" baseline="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States. </a:t>
            </a:r>
          </a:p>
          <a:p>
            <a:r>
              <a:rPr lang="en-US" sz="1200" b="0" i="0" u="none" strike="noStrike" kern="0" baseline="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1" charset="-128"/>
                <a:cs typeface="Times New Roman" pitchFamily="18" charset="0"/>
              </a:rPr>
              <a:t>IN 1972, a landmark law has changed the entire country and brought huge implications to water quality in the United States, which is the Clean water Act.  </a:t>
            </a:r>
          </a:p>
          <a:p>
            <a:r>
              <a:rPr lang="en-US" sz="1200" b="0" i="0" u="none" strike="noStrike" kern="1200" baseline="0" dirty="0" smtClean="0">
                <a:solidFill>
                  <a:schemeClr val="tx1"/>
                </a:solidFill>
                <a:latin typeface="Arial" charset="0"/>
                <a:ea typeface="ＭＳ Ｐゴシック" pitchFamily="1" charset="-128"/>
                <a:cs typeface="+mn-cs"/>
              </a:rPr>
              <a:t>The statute employs a variety of regulatory and </a:t>
            </a:r>
            <a:r>
              <a:rPr lang="en-US" sz="1200" b="0" i="0" u="none" strike="noStrike" kern="1200" baseline="0" dirty="0" err="1" smtClean="0">
                <a:solidFill>
                  <a:schemeClr val="tx1"/>
                </a:solidFill>
                <a:latin typeface="Arial" charset="0"/>
                <a:ea typeface="ＭＳ Ｐゴシック" pitchFamily="1" charset="-128"/>
                <a:cs typeface="+mn-cs"/>
              </a:rPr>
              <a:t>nonregulatory</a:t>
            </a:r>
            <a:r>
              <a:rPr lang="en-US" sz="1200" b="0" i="0" u="none" strike="noStrike" kern="1200" baseline="0" dirty="0" smtClean="0">
                <a:solidFill>
                  <a:schemeClr val="tx1"/>
                </a:solidFill>
                <a:latin typeface="Arial" charset="0"/>
                <a:ea typeface="ＭＳ Ｐゴシック" pitchFamily="1" charset="-128"/>
                <a:cs typeface="+mn-cs"/>
              </a:rPr>
              <a:t> tools to sharply reduce direct pollutant</a:t>
            </a:r>
          </a:p>
          <a:p>
            <a:r>
              <a:rPr lang="en-US" sz="1200" b="0" i="0" u="none" strike="noStrike" kern="1200" baseline="0" dirty="0" smtClean="0">
                <a:solidFill>
                  <a:schemeClr val="tx1"/>
                </a:solidFill>
                <a:latin typeface="Arial" charset="0"/>
                <a:ea typeface="ＭＳ Ｐゴシック" pitchFamily="1" charset="-128"/>
                <a:cs typeface="+mn-cs"/>
              </a:rPr>
              <a:t>discharges into waterways, finance municipal wastewater treatment facilities, and manage polluted runoff.</a:t>
            </a:r>
            <a:endParaRPr lang="en-US" sz="1200" kern="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Aquatic Toxicity (Whole Effluent Toxicity, WET) Testing in the U.S. or Whole Effluent Assessment (WEA) in Europe</a:t>
            </a:r>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a:t>
            </a:fld>
            <a:endParaRPr lang="en-US" dirty="0"/>
          </a:p>
        </p:txBody>
      </p:sp>
    </p:spTree>
    <p:extLst>
      <p:ext uri="{BB962C8B-B14F-4D97-AF65-F5344CB8AC3E}">
        <p14:creationId xmlns:p14="http://schemas.microsoft.com/office/powerpoint/2010/main" val="2819957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BA582EA-DA63-4B44-B43D-B8559A932F30}" type="slidenum">
              <a:rPr lang="en-US">
                <a:solidFill>
                  <a:srgbClr val="000000"/>
                </a:solidFill>
              </a:rPr>
              <a:pPr/>
              <a:t>26</a:t>
            </a:fld>
            <a:endParaRPr lang="en-US"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707799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BA582EA-DA63-4B44-B43D-B8559A932F30}" type="slidenum">
              <a:rPr lang="en-US">
                <a:solidFill>
                  <a:srgbClr val="000000"/>
                </a:solidFill>
              </a:rPr>
              <a:pPr/>
              <a:t>27</a:t>
            </a:fld>
            <a:endParaRPr lang="en-US"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462758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581FDDE-116C-47D5-92AB-F384B64CBF80}" type="slidenum">
              <a:rPr lang="en-US" smtClean="0"/>
              <a:pPr/>
              <a:t>28</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dirty="0" smtClean="0"/>
              <a:t>It was known that power was weak for “older” chronic toxicity methods (Minnow, Ceriodaphnia,</a:t>
            </a:r>
            <a:r>
              <a:rPr lang="en-US" baseline="0" dirty="0" smtClean="0"/>
              <a:t> Green alga and Mysid</a:t>
            </a:r>
            <a:r>
              <a:rPr lang="en-US" dirty="0" smtClean="0"/>
              <a:t>)</a:t>
            </a:r>
          </a:p>
          <a:p>
            <a:pPr eaLnBrk="1" hangingPunct="1"/>
            <a:r>
              <a:rPr lang="en-US" dirty="0" smtClean="0"/>
              <a:t>For these methods,</a:t>
            </a:r>
            <a:r>
              <a:rPr lang="en-US" baseline="0" dirty="0" smtClean="0"/>
              <a:t> the n</a:t>
            </a:r>
            <a:r>
              <a:rPr lang="en-US" dirty="0" smtClean="0"/>
              <a:t>eed for higher alpha and lower percentiles</a:t>
            </a:r>
            <a:r>
              <a:rPr lang="en-US" baseline="0" dirty="0" smtClean="0"/>
              <a:t> is not surprising</a:t>
            </a:r>
          </a:p>
          <a:p>
            <a:pPr eaLnBrk="1" hangingPunct="1"/>
            <a:r>
              <a:rPr lang="en-US" baseline="0" dirty="0" smtClean="0"/>
              <a:t>Sample sizes can be increased for these tests if a laboratory is not achieving sufficient precision</a:t>
            </a:r>
          </a:p>
          <a:p>
            <a:pPr eaLnBrk="1" hangingPunct="1"/>
            <a:endParaRPr lang="en-US" baseline="0" dirty="0" smtClean="0"/>
          </a:p>
          <a:p>
            <a:pPr eaLnBrk="1" hangingPunct="1"/>
            <a:r>
              <a:rPr lang="en-US" baseline="0" dirty="0" smtClean="0"/>
              <a:t>The “West Coast” marine methods were designed later and designed to achieve suitable power.</a:t>
            </a:r>
          </a:p>
          <a:p>
            <a:pPr eaLnBrk="1" hangingPunct="1"/>
            <a:endParaRPr lang="en-US" dirty="0" smtClean="0"/>
          </a:p>
        </p:txBody>
      </p:sp>
    </p:spTree>
    <p:extLst>
      <p:ext uri="{BB962C8B-B14F-4D97-AF65-F5344CB8AC3E}">
        <p14:creationId xmlns:p14="http://schemas.microsoft.com/office/powerpoint/2010/main" val="1843696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AECB2A4-0AAB-46F4-9C48-BB38EC09C80C}" type="slidenum">
              <a:rPr lang="en-US" smtClean="0"/>
              <a:pPr/>
              <a:t>29</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735367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BA582EA-DA63-4B44-B43D-B8559A932F30}" type="slidenum">
              <a:rPr lang="en-US" smtClean="0"/>
              <a:pPr/>
              <a:t>30</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052654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NOEC</a:t>
            </a:r>
            <a:r>
              <a:rPr lang="en-US" baseline="0" dirty="0" smtClean="0"/>
              <a:t> has lower power and allows higher rate of false negatives, failing to declare toxicity when it should </a:t>
            </a:r>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31</a:t>
            </a:fld>
            <a:endParaRPr lang="en-US" dirty="0"/>
          </a:p>
        </p:txBody>
      </p:sp>
    </p:spTree>
    <p:extLst>
      <p:ext uri="{BB962C8B-B14F-4D97-AF65-F5344CB8AC3E}">
        <p14:creationId xmlns:p14="http://schemas.microsoft.com/office/powerpoint/2010/main" val="1917481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NOEC</a:t>
            </a:r>
            <a:r>
              <a:rPr lang="en-US" baseline="0" dirty="0" smtClean="0"/>
              <a:t> has lower power and allows higher rate of false negatives, failing to declare toxicity when it should </a:t>
            </a:r>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32</a:t>
            </a:fld>
            <a:endParaRPr lang="en-US" dirty="0"/>
          </a:p>
        </p:txBody>
      </p:sp>
    </p:spTree>
    <p:extLst>
      <p:ext uri="{BB962C8B-B14F-4D97-AF65-F5344CB8AC3E}">
        <p14:creationId xmlns:p14="http://schemas.microsoft.com/office/powerpoint/2010/main" val="1684189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NOEC</a:t>
            </a:r>
            <a:r>
              <a:rPr lang="en-US" baseline="0" dirty="0" smtClean="0"/>
              <a:t> has lower power and allows higher rate of false negatives, failing to declare toxicity when it should </a:t>
            </a:r>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33</a:t>
            </a:fld>
            <a:endParaRPr lang="en-US" dirty="0"/>
          </a:p>
        </p:txBody>
      </p:sp>
    </p:spTree>
    <p:extLst>
      <p:ext uri="{BB962C8B-B14F-4D97-AF65-F5344CB8AC3E}">
        <p14:creationId xmlns:p14="http://schemas.microsoft.com/office/powerpoint/2010/main" val="3600331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AECB2A4-0AAB-46F4-9C48-BB38EC09C80C}" type="slidenum">
              <a:rPr lang="en-US" smtClean="0"/>
              <a:pPr/>
              <a:t>34</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612613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AECB2A4-0AAB-46F4-9C48-BB38EC09C80C}" type="slidenum">
              <a:rPr lang="en-US" smtClean="0"/>
              <a:pPr/>
              <a:t>35</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1769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5025E9E-7498-4B6D-BC44-99EAB8A450D2}" type="slidenum">
              <a:rPr lang="en-US" altLang="en-US"/>
              <a:pPr eaLnBrk="1" hangingPunct="1">
                <a:spcBef>
                  <a:spcPct val="0"/>
                </a:spcBef>
              </a:pPr>
              <a:t>2</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29640" y="3329940"/>
            <a:ext cx="7437120" cy="3154680"/>
          </a:xfrm>
          <a:noFill/>
        </p:spPr>
        <p:txBody>
          <a:bodyPr/>
          <a:lstStyle/>
          <a:p>
            <a:pPr eaLnBrk="1" hangingPunct="1">
              <a:lnSpc>
                <a:spcPct val="80000"/>
              </a:lnSpc>
            </a:pPr>
            <a:r>
              <a:rPr lang="en-US" altLang="en-US" sz="800" dirty="0" smtClean="0"/>
              <a:t>CWA: The Big Picture </a:t>
            </a:r>
          </a:p>
          <a:p>
            <a:pPr eaLnBrk="1" hangingPunct="1">
              <a:lnSpc>
                <a:spcPct val="80000"/>
              </a:lnSpc>
            </a:pPr>
            <a:r>
              <a:rPr lang="en-US" altLang="en-US" sz="800" dirty="0" smtClean="0"/>
              <a:t>This diagram provides brief</a:t>
            </a:r>
            <a:r>
              <a:rPr lang="en-US" altLang="en-US" sz="800" baseline="0" dirty="0" smtClean="0"/>
              <a:t> summary of CWA elements to protect water quality in the US.</a:t>
            </a:r>
            <a:r>
              <a:rPr lang="en-US" altLang="en-US" sz="800" dirty="0" smtClean="0"/>
              <a:t> </a:t>
            </a:r>
          </a:p>
          <a:p>
            <a:pPr eaLnBrk="1" hangingPunct="1">
              <a:lnSpc>
                <a:spcPct val="80000"/>
              </a:lnSpc>
            </a:pPr>
            <a:r>
              <a:rPr lang="en-US" altLang="en-US" sz="800" dirty="0" smtClean="0"/>
              <a:t>Major CWA programs : 1) water quality standards, 2) </a:t>
            </a:r>
            <a:r>
              <a:rPr lang="en-US" altLang="en-US" sz="800" dirty="0" err="1" smtClean="0"/>
              <a:t>antidegradation</a:t>
            </a:r>
            <a:r>
              <a:rPr lang="en-US" altLang="en-US" sz="800" dirty="0" smtClean="0"/>
              <a:t> policy, 3) </a:t>
            </a:r>
            <a:r>
              <a:rPr lang="en-US" altLang="en-US" sz="800" dirty="0" err="1" smtClean="0"/>
              <a:t>waterbody</a:t>
            </a:r>
            <a:r>
              <a:rPr lang="en-US" altLang="en-US" sz="800" dirty="0" smtClean="0"/>
              <a:t> monitoring and assessment, 4) reports on condition of the nation’s waters, 5) total maximum daily loads (TMDLs), 6) NPDES permit program for point sources, 7) Section 319 program for nonpoint sources, 8) Section 404 program regulating filling of wetlands and other waters; 9) Section 401 state water quality certification; 10) state revolving loan fund (SRF).</a:t>
            </a:r>
          </a:p>
          <a:p>
            <a:pPr eaLnBrk="1" hangingPunct="1">
              <a:lnSpc>
                <a:spcPct val="80000"/>
              </a:lnSpc>
            </a:pPr>
            <a:r>
              <a:rPr lang="en-US" altLang="en-US" sz="800" dirty="0" smtClean="0"/>
              <a:t>Brief Overview of Key CWA Elements </a:t>
            </a:r>
          </a:p>
          <a:p>
            <a:pPr eaLnBrk="1" hangingPunct="1">
              <a:lnSpc>
                <a:spcPct val="80000"/>
              </a:lnSpc>
            </a:pPr>
            <a:r>
              <a:rPr lang="en-US" altLang="en-US" sz="800" dirty="0" smtClean="0"/>
              <a:t>First, </a:t>
            </a:r>
            <a:r>
              <a:rPr lang="en-US" altLang="en-US" sz="800" dirty="0" smtClean="0">
                <a:hlinkClick r:id="rId3"/>
              </a:rPr>
              <a:t>water quality standards (WQS)</a:t>
            </a:r>
            <a:r>
              <a:rPr lang="en-US" altLang="en-US" sz="800" dirty="0" smtClean="0"/>
              <a:t> consistent with the statutory goals of the CWA must be established. Then </a:t>
            </a:r>
            <a:r>
              <a:rPr lang="en-US" altLang="en-US" sz="800" dirty="0" err="1" smtClean="0"/>
              <a:t>waterbodies</a:t>
            </a:r>
            <a:r>
              <a:rPr lang="en-US" altLang="en-US" sz="800" dirty="0" smtClean="0"/>
              <a:t> are monitored to determine whether the WQS are met. </a:t>
            </a:r>
          </a:p>
          <a:p>
            <a:pPr eaLnBrk="1" hangingPunct="1">
              <a:lnSpc>
                <a:spcPct val="80000"/>
              </a:lnSpc>
            </a:pPr>
            <a:r>
              <a:rPr lang="en-US" altLang="en-US" sz="800" dirty="0" smtClean="0"/>
              <a:t>If all WQS are met, then </a:t>
            </a:r>
            <a:r>
              <a:rPr lang="en-US" altLang="en-US" sz="800" dirty="0" err="1" smtClean="0">
                <a:hlinkClick r:id="rId4"/>
              </a:rPr>
              <a:t>antidegradation</a:t>
            </a:r>
            <a:r>
              <a:rPr lang="en-US" altLang="en-US" sz="800" dirty="0" smtClean="0"/>
              <a:t> policies and programs are employed to keep the water quality at acceptable levels. </a:t>
            </a:r>
            <a:r>
              <a:rPr lang="en-US" altLang="en-US" sz="800" dirty="0" smtClean="0">
                <a:hlinkClick r:id="rId5"/>
              </a:rPr>
              <a:t>Ambient monitoring</a:t>
            </a:r>
            <a:r>
              <a:rPr lang="en-US" altLang="en-US" sz="800" dirty="0" smtClean="0"/>
              <a:t> is also needed to ensure that this is the case. </a:t>
            </a:r>
          </a:p>
          <a:p>
            <a:pPr eaLnBrk="1" hangingPunct="1">
              <a:lnSpc>
                <a:spcPct val="80000"/>
              </a:lnSpc>
            </a:pPr>
            <a:r>
              <a:rPr lang="en-US" altLang="en-US" sz="800" dirty="0" smtClean="0"/>
              <a:t>If the </a:t>
            </a:r>
            <a:r>
              <a:rPr lang="en-US" altLang="en-US" sz="800" dirty="0" err="1" smtClean="0"/>
              <a:t>waterbody</a:t>
            </a:r>
            <a:r>
              <a:rPr lang="en-US" altLang="en-US" sz="800" dirty="0" smtClean="0"/>
              <a:t> is not meeting WQS, a strategy for meeting these standards must be developed. The most common type of strategy is the development of a </a:t>
            </a:r>
            <a:r>
              <a:rPr lang="en-US" altLang="en-US" sz="800" dirty="0" smtClean="0">
                <a:hlinkClick r:id="rId6"/>
              </a:rPr>
              <a:t>Total Maximum Daily Load (TMDL)</a:t>
            </a:r>
            <a:r>
              <a:rPr lang="en-US" altLang="en-US" sz="800" dirty="0" smtClean="0"/>
              <a:t>. TMDLs determine what level of pollutant load would be consistent with meeting WQS. TMDLs also allocate acceptable loads among sources of the relevant pollutants. </a:t>
            </a:r>
          </a:p>
          <a:p>
            <a:pPr eaLnBrk="1" hangingPunct="1">
              <a:lnSpc>
                <a:spcPct val="80000"/>
              </a:lnSpc>
            </a:pPr>
            <a:r>
              <a:rPr lang="en-US" altLang="en-US" sz="800" dirty="0" smtClean="0"/>
              <a:t>Necessary reductions in pollutant loading are achieved by implementing strategies authorized by the CWA, along with any other tools available from federal, state, and local governments and nongovernmental organizations. Key CWA tools include the following: </a:t>
            </a:r>
          </a:p>
          <a:p>
            <a:pPr eaLnBrk="1" hangingPunct="1">
              <a:lnSpc>
                <a:spcPct val="80000"/>
              </a:lnSpc>
            </a:pPr>
            <a:r>
              <a:rPr lang="en-US" altLang="en-US" sz="800" b="1" dirty="0" smtClean="0"/>
              <a:t>NPDES permit program(national pollutant</a:t>
            </a:r>
            <a:r>
              <a:rPr lang="en-US" altLang="en-US" sz="800" b="1" baseline="0" dirty="0" smtClean="0"/>
              <a:t> discharge </a:t>
            </a:r>
            <a:r>
              <a:rPr lang="en-US" altLang="en-US" sz="800" b="1" baseline="0" dirty="0" err="1" smtClean="0"/>
              <a:t>ellimination</a:t>
            </a:r>
            <a:r>
              <a:rPr lang="en-US" altLang="en-US" sz="800" b="1" baseline="0" dirty="0" smtClean="0"/>
              <a:t> system)</a:t>
            </a:r>
            <a:r>
              <a:rPr lang="en-US" altLang="en-US" sz="800" dirty="0" smtClean="0"/>
              <a:t> </a:t>
            </a:r>
            <a:br>
              <a:rPr lang="en-US" altLang="en-US" sz="800" dirty="0" smtClean="0"/>
            </a:br>
            <a:r>
              <a:rPr lang="en-US" altLang="en-US" sz="800" dirty="0" smtClean="0"/>
              <a:t>Covers </a:t>
            </a:r>
            <a:r>
              <a:rPr lang="en-US" altLang="en-US" sz="800" dirty="0" smtClean="0">
                <a:hlinkClick r:id="rId7"/>
              </a:rPr>
              <a:t>point sources of pollution</a:t>
            </a:r>
            <a:r>
              <a:rPr lang="en-US" altLang="en-US" sz="800" dirty="0" smtClean="0"/>
              <a:t> discharging into a surface </a:t>
            </a:r>
            <a:r>
              <a:rPr lang="en-US" altLang="en-US" sz="800" dirty="0" err="1" smtClean="0"/>
              <a:t>waterbody</a:t>
            </a:r>
            <a:r>
              <a:rPr lang="en-US" altLang="en-US" sz="800" dirty="0" smtClean="0"/>
              <a:t>. </a:t>
            </a:r>
          </a:p>
          <a:p>
            <a:pPr eaLnBrk="1" hangingPunct="1">
              <a:lnSpc>
                <a:spcPct val="80000"/>
              </a:lnSpc>
            </a:pPr>
            <a:r>
              <a:rPr lang="en-US" altLang="en-US" sz="800" b="1" dirty="0" smtClean="0"/>
              <a:t>Section 319</a:t>
            </a:r>
            <a:r>
              <a:rPr lang="en-US" altLang="en-US" sz="800" dirty="0" smtClean="0"/>
              <a:t> </a:t>
            </a:r>
            <a:br>
              <a:rPr lang="en-US" altLang="en-US" sz="800" dirty="0" smtClean="0"/>
            </a:br>
            <a:r>
              <a:rPr lang="en-US" altLang="en-US" sz="800" dirty="0" smtClean="0"/>
              <a:t>Addresses </a:t>
            </a:r>
            <a:r>
              <a:rPr lang="en-US" altLang="en-US" sz="800" dirty="0" smtClean="0">
                <a:hlinkClick r:id="rId8"/>
              </a:rPr>
              <a:t>nonpoint sources of pollution</a:t>
            </a:r>
            <a:r>
              <a:rPr lang="en-US" altLang="en-US" sz="800" dirty="0" smtClean="0"/>
              <a:t>, such as most farming and forestry operations, largely through grants. </a:t>
            </a:r>
          </a:p>
          <a:p>
            <a:pPr eaLnBrk="1" hangingPunct="1">
              <a:lnSpc>
                <a:spcPct val="80000"/>
              </a:lnSpc>
            </a:pPr>
            <a:r>
              <a:rPr lang="en-US" altLang="en-US" sz="800" b="1" dirty="0" smtClean="0"/>
              <a:t>Section 404</a:t>
            </a:r>
            <a:r>
              <a:rPr lang="en-US" altLang="en-US" sz="800" dirty="0" smtClean="0"/>
              <a:t> </a:t>
            </a:r>
            <a:br>
              <a:rPr lang="en-US" altLang="en-US" sz="800" dirty="0" smtClean="0"/>
            </a:br>
            <a:r>
              <a:rPr lang="en-US" altLang="en-US" sz="800" dirty="0" smtClean="0"/>
              <a:t>Regulates the placement of dredged or fill materials into </a:t>
            </a:r>
            <a:r>
              <a:rPr lang="en-US" altLang="en-US" sz="800" dirty="0" smtClean="0">
                <a:hlinkClick r:id="rId9"/>
              </a:rPr>
              <a:t>wetlands</a:t>
            </a:r>
            <a:r>
              <a:rPr lang="en-US" altLang="en-US" sz="800" dirty="0" smtClean="0"/>
              <a:t> and other Waters of the United States. </a:t>
            </a:r>
          </a:p>
          <a:p>
            <a:pPr eaLnBrk="1" hangingPunct="1">
              <a:lnSpc>
                <a:spcPct val="80000"/>
              </a:lnSpc>
            </a:pPr>
            <a:r>
              <a:rPr lang="en-US" altLang="en-US" sz="800" b="1" dirty="0" smtClean="0"/>
              <a:t>Section 401</a:t>
            </a:r>
            <a:r>
              <a:rPr lang="en-US" altLang="en-US" sz="800" dirty="0" smtClean="0"/>
              <a:t> </a:t>
            </a:r>
            <a:br>
              <a:rPr lang="en-US" altLang="en-US" sz="800" dirty="0" smtClean="0"/>
            </a:br>
            <a:r>
              <a:rPr lang="en-US" altLang="en-US" sz="800" dirty="0" smtClean="0"/>
              <a:t>Requires federal agencies to obtain certification from the state, territory, or Indian tribes before issuing permits that would result in increased pollutant loads to a </a:t>
            </a:r>
            <a:r>
              <a:rPr lang="en-US" altLang="en-US" sz="800" dirty="0" err="1" smtClean="0"/>
              <a:t>waterbody</a:t>
            </a:r>
            <a:r>
              <a:rPr lang="en-US" altLang="en-US" sz="800" dirty="0" smtClean="0"/>
              <a:t>. The certification is issued only if such increased loads would not cause or contribute to exceedances of water quality standards. </a:t>
            </a:r>
          </a:p>
          <a:p>
            <a:pPr eaLnBrk="1" hangingPunct="1">
              <a:lnSpc>
                <a:spcPct val="80000"/>
              </a:lnSpc>
            </a:pPr>
            <a:r>
              <a:rPr lang="en-US" altLang="en-US" sz="800" b="1" dirty="0" smtClean="0"/>
              <a:t>State Revolving Funds</a:t>
            </a:r>
            <a:r>
              <a:rPr lang="en-US" altLang="en-US" sz="800" dirty="0" smtClean="0"/>
              <a:t> (SRF) </a:t>
            </a:r>
            <a:br>
              <a:rPr lang="en-US" altLang="en-US" sz="800" dirty="0" smtClean="0"/>
            </a:br>
            <a:r>
              <a:rPr lang="en-US" altLang="en-US" sz="800" dirty="0" smtClean="0"/>
              <a:t>Provides large amounts of money in the form of loans for municipal point sources, nonpoint sources, and other activities. </a:t>
            </a:r>
          </a:p>
          <a:p>
            <a:pPr eaLnBrk="1" hangingPunct="1">
              <a:lnSpc>
                <a:spcPct val="80000"/>
              </a:lnSpc>
            </a:pPr>
            <a:r>
              <a:rPr lang="en-US" altLang="en-US" sz="800" dirty="0" smtClean="0"/>
              <a:t>After implementation of these strategies, ambient conditions are again measured and compared to ambient water quality standards. If standards are now met, only occasional monitoring is needed. If standards are still not being met, then a revised strategy is developed and implemented, followed by more ambient monitoring. This iterative process must be repeated until standards are met.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AECB2A4-0AAB-46F4-9C48-BB38EC09C80C}" type="slidenum">
              <a:rPr lang="en-US" smtClean="0"/>
              <a:pPr/>
              <a:t>36</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97422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AECB2A4-0AAB-46F4-9C48-BB38EC09C80C}" type="slidenum">
              <a:rPr lang="en-US" smtClean="0"/>
              <a:pPr/>
              <a:t>37</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731963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AECB2A4-0AAB-46F4-9C48-BB38EC09C80C}" type="slidenum">
              <a:rPr lang="en-US" smtClean="0"/>
              <a:pPr/>
              <a:t>38</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330220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ts val="600"/>
              </a:spcAft>
              <a:buClrTx/>
              <a:buSzTx/>
              <a:buFont typeface="Arial" pitchFamily="34" charset="0"/>
              <a:buNone/>
              <a:tabLst/>
              <a:defRPr/>
            </a:pPr>
            <a:r>
              <a:rPr lang="en-US" sz="4000" dirty="0" smtClean="0">
                <a:solidFill>
                  <a:srgbClr val="026CB6"/>
                </a:solidFill>
                <a:effectLst>
                  <a:outerShdw blurRad="38100" dist="38100" dir="2700000" algn="tl">
                    <a:srgbClr val="000000">
                      <a:alpha val="43137"/>
                    </a:srgbClr>
                  </a:outerShdw>
                </a:effectLst>
                <a:latin typeface="Times New Roman" pitchFamily="18" charset="0"/>
                <a:cs typeface="Times New Roman" pitchFamily="18" charset="0"/>
              </a:rPr>
              <a:t>What Types of Discharges are Subject to WET Testing?</a:t>
            </a:r>
            <a:endParaRPr lang="en-US" sz="3800" dirty="0" smtClean="0">
              <a:solidFill>
                <a:schemeClr val="tx1"/>
              </a:solidFill>
              <a:cs typeface="Times New Roman" pitchFamily="18" charset="0"/>
            </a:endParaRPr>
          </a:p>
          <a:p>
            <a:pPr marL="457200" indent="-457200" algn="l">
              <a:spcAft>
                <a:spcPts val="600"/>
              </a:spcAft>
              <a:buFont typeface="Arial" pitchFamily="34" charset="0"/>
              <a:buChar char="•"/>
            </a:pPr>
            <a:r>
              <a:rPr lang="en-US" sz="3800" dirty="0" smtClean="0">
                <a:solidFill>
                  <a:schemeClr val="tx1"/>
                </a:solidFill>
                <a:cs typeface="Times New Roman" pitchFamily="18" charset="0"/>
              </a:rPr>
              <a:t>Major discharges:  usually ≥ 1 million gallons per day</a:t>
            </a:r>
          </a:p>
          <a:p>
            <a:pPr marL="457200" indent="-457200" algn="l">
              <a:spcBef>
                <a:spcPts val="600"/>
              </a:spcBef>
              <a:spcAft>
                <a:spcPts val="600"/>
              </a:spcAft>
              <a:buFont typeface="Arial" pitchFamily="34" charset="0"/>
              <a:buChar char="•"/>
            </a:pPr>
            <a:r>
              <a:rPr lang="en-US" sz="3800" dirty="0" smtClean="0">
                <a:solidFill>
                  <a:schemeClr val="tx1"/>
                </a:solidFill>
                <a:cs typeface="Times New Roman" pitchFamily="18" charset="0"/>
              </a:rPr>
              <a:t>All municipal wastewater plants in some states</a:t>
            </a:r>
          </a:p>
          <a:p>
            <a:pPr marL="457200" indent="-457200" algn="l">
              <a:spcBef>
                <a:spcPts val="600"/>
              </a:spcBef>
              <a:spcAft>
                <a:spcPts val="600"/>
              </a:spcAft>
              <a:buFont typeface="Arial" pitchFamily="34" charset="0"/>
              <a:buChar char="•"/>
            </a:pPr>
            <a:r>
              <a:rPr lang="en-US" sz="3800" dirty="0" smtClean="0">
                <a:solidFill>
                  <a:schemeClr val="tx1"/>
                </a:solidFill>
                <a:cs typeface="Times New Roman" pitchFamily="18" charset="0"/>
              </a:rPr>
              <a:t>Any discharge that may contain toxic chemicals</a:t>
            </a:r>
          </a:p>
          <a:p>
            <a:pPr marL="914400" lvl="1" indent="-457200" algn="l">
              <a:spcBef>
                <a:spcPts val="600"/>
              </a:spcBef>
              <a:spcAft>
                <a:spcPts val="600"/>
              </a:spcAft>
              <a:buFont typeface="Times New Roman" pitchFamily="18" charset="0"/>
              <a:buChar char="−"/>
            </a:pPr>
            <a:r>
              <a:rPr lang="en-US" sz="3200" dirty="0" smtClean="0">
                <a:solidFill>
                  <a:schemeClr val="tx1"/>
                </a:solidFill>
                <a:cs typeface="Times New Roman" pitchFamily="18" charset="0"/>
              </a:rPr>
              <a:t>Can include </a:t>
            </a:r>
            <a:r>
              <a:rPr lang="en-US" sz="3200" dirty="0" err="1" smtClean="0">
                <a:solidFill>
                  <a:schemeClr val="tx1"/>
                </a:solidFill>
                <a:cs typeface="Times New Roman" pitchFamily="18" charset="0"/>
              </a:rPr>
              <a:t>stormwater</a:t>
            </a:r>
            <a:r>
              <a:rPr lang="en-US" sz="3200" dirty="0" smtClean="0">
                <a:solidFill>
                  <a:schemeClr val="tx1"/>
                </a:solidFill>
                <a:cs typeface="Times New Roman" pitchFamily="18" charset="0"/>
              </a:rPr>
              <a:t>, non-contact cooling water, produced water discharges</a:t>
            </a:r>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3</a:t>
            </a:fld>
            <a:endParaRPr lang="en-US" dirty="0"/>
          </a:p>
        </p:txBody>
      </p:sp>
    </p:spTree>
    <p:extLst>
      <p:ext uri="{BB962C8B-B14F-4D97-AF65-F5344CB8AC3E}">
        <p14:creationId xmlns:p14="http://schemas.microsoft.com/office/powerpoint/2010/main" val="3695720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l">
              <a:spcAft>
                <a:spcPts val="600"/>
              </a:spcAft>
              <a:buFont typeface="Arial" pitchFamily="34" charset="0"/>
              <a:buChar char="•"/>
            </a:pPr>
            <a:r>
              <a:rPr lang="en-US" sz="1200" dirty="0" smtClean="0">
                <a:solidFill>
                  <a:schemeClr val="tx1"/>
                </a:solidFill>
                <a:cs typeface="Times New Roman" pitchFamily="18" charset="0"/>
              </a:rPr>
              <a:t>One of the three effluent monitoring program in the US</a:t>
            </a:r>
          </a:p>
          <a:p>
            <a:pPr marL="457200" indent="-457200" algn="l">
              <a:spcAft>
                <a:spcPts val="600"/>
              </a:spcAft>
              <a:buFont typeface="Arial" pitchFamily="34" charset="0"/>
              <a:buChar char="•"/>
            </a:pPr>
            <a:r>
              <a:rPr lang="en-US" sz="1200" dirty="0" err="1" smtClean="0">
                <a:solidFill>
                  <a:schemeClr val="tx1"/>
                </a:solidFill>
                <a:cs typeface="Times New Roman" pitchFamily="18" charset="0"/>
              </a:rPr>
              <a:t>Bioassessment</a:t>
            </a:r>
            <a:r>
              <a:rPr lang="en-US" sz="1200" dirty="0" smtClean="0">
                <a:solidFill>
                  <a:schemeClr val="tx1"/>
                </a:solidFill>
                <a:cs typeface="Times New Roman" pitchFamily="18" charset="0"/>
              </a:rPr>
              <a:t> rarely used; States rely on WET and chemical monitoring</a:t>
            </a:r>
          </a:p>
          <a:p>
            <a:pPr marL="457200" indent="-457200" algn="l">
              <a:spcBef>
                <a:spcPts val="600"/>
              </a:spcBef>
              <a:spcAft>
                <a:spcPts val="600"/>
              </a:spcAft>
              <a:buFont typeface="Arial" pitchFamily="34" charset="0"/>
              <a:buChar char="•"/>
            </a:pPr>
            <a:r>
              <a:rPr lang="en-US" sz="1200" dirty="0" smtClean="0">
                <a:solidFill>
                  <a:schemeClr val="tx1"/>
                </a:solidFill>
                <a:cs typeface="Times New Roman" pitchFamily="18" charset="0"/>
              </a:rPr>
              <a:t>WET monitoring uses mostly fish and invertebrate testing; algae or plant testing used in only a few states (e.g., marine discharges on the West Coast U.S.)</a:t>
            </a:r>
          </a:p>
          <a:p>
            <a:pPr marL="457200" indent="-457200" algn="l">
              <a:spcBef>
                <a:spcPts val="600"/>
              </a:spcBef>
              <a:spcAft>
                <a:spcPts val="600"/>
              </a:spcAft>
              <a:buFont typeface="Arial" pitchFamily="34" charset="0"/>
              <a:buChar char="•"/>
            </a:pPr>
            <a:r>
              <a:rPr lang="en-US" sz="1200" dirty="0" smtClean="0">
                <a:solidFill>
                  <a:schemeClr val="tx1"/>
                </a:solidFill>
                <a:cs typeface="Times New Roman" pitchFamily="18" charset="0"/>
              </a:rPr>
              <a:t>Frequency of WET testing, how results are interpreted, and how non-compliance is determined varies among States and regions</a:t>
            </a:r>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4</a:t>
            </a:fld>
            <a:endParaRPr lang="en-US" dirty="0"/>
          </a:p>
        </p:txBody>
      </p:sp>
    </p:spTree>
    <p:extLst>
      <p:ext uri="{BB962C8B-B14F-4D97-AF65-F5344CB8AC3E}">
        <p14:creationId xmlns:p14="http://schemas.microsoft.com/office/powerpoint/2010/main" val="970300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IWC can</a:t>
            </a:r>
            <a:r>
              <a:rPr lang="en-US" sz="1800" baseline="0" dirty="0" smtClean="0"/>
              <a:t> be 100% to &lt;10% of whole effluent</a:t>
            </a:r>
            <a:endParaRPr lang="en-US" sz="1800"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6</a:t>
            </a:fld>
            <a:endParaRPr lang="en-US" dirty="0"/>
          </a:p>
        </p:txBody>
      </p:sp>
    </p:spTree>
    <p:extLst>
      <p:ext uri="{BB962C8B-B14F-4D97-AF65-F5344CB8AC3E}">
        <p14:creationId xmlns:p14="http://schemas.microsoft.com/office/powerpoint/2010/main" val="1378446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C486785-EAEA-4183-BD4D-BEFB81AE4DAC}" type="slidenum">
              <a:rPr lang="en-US" smtClean="0">
                <a:solidFill>
                  <a:srgbClr val="000000"/>
                </a:solidFill>
              </a:rPr>
              <a:pPr/>
              <a:t>7</a:t>
            </a:fld>
            <a:endParaRPr lang="en-US" dirty="0" smtClean="0">
              <a:solidFill>
                <a:srgbClr val="000000"/>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spcBef>
                <a:spcPct val="0"/>
              </a:spcBef>
            </a:pPr>
            <a:r>
              <a:rPr lang="en-US" dirty="0" smtClean="0">
                <a:cs typeface="Times New Roman" pitchFamily="18" charset="0"/>
              </a:rPr>
              <a:t>• The first decision for a permit writer is to determine whether a permittee should conduct acute or chronic tests to address acute &amp; chronic criteria.</a:t>
            </a:r>
          </a:p>
          <a:p>
            <a:pPr>
              <a:spcBef>
                <a:spcPct val="0"/>
              </a:spcBef>
            </a:pPr>
            <a:r>
              <a:rPr lang="en-US" dirty="0" smtClean="0">
                <a:cs typeface="Times New Roman" pitchFamily="18" charset="0"/>
              </a:rPr>
              <a:t>• Acute – used to determine the concentration of effluent or ambient water that produces an adverse effect (mortality) on a group of test organisms during a 24-96 hour exposure.  </a:t>
            </a:r>
          </a:p>
          <a:p>
            <a:pPr>
              <a:spcBef>
                <a:spcPct val="0"/>
              </a:spcBef>
            </a:pPr>
            <a:r>
              <a:rPr lang="en-US" dirty="0" smtClean="0">
                <a:cs typeface="Times New Roman" pitchFamily="18" charset="0"/>
              </a:rPr>
              <a:t>• Usually measures toxicity of fast-action chemicals, such as chlorine or pesticides.</a:t>
            </a:r>
          </a:p>
          <a:p>
            <a:pPr>
              <a:spcBef>
                <a:spcPct val="0"/>
              </a:spcBef>
            </a:pPr>
            <a:r>
              <a:rPr lang="en-US" dirty="0" smtClean="0">
                <a:cs typeface="Times New Roman" pitchFamily="18" charset="0"/>
              </a:rPr>
              <a:t>• One disadvantage of “kill them and count them” tests is that they only indicate lethal concentrations.  Acute testing requirement might be satisfied during a chronic test by measuring survival at a given time.  This is called dual endpoint testing.</a:t>
            </a:r>
            <a:endParaRPr lang="en-US" dirty="0" smtClean="0"/>
          </a:p>
          <a:p>
            <a:pPr>
              <a:spcBef>
                <a:spcPct val="0"/>
              </a:spcBef>
            </a:pPr>
            <a:r>
              <a:rPr lang="en-US" dirty="0" smtClean="0">
                <a:cs typeface="Times New Roman" pitchFamily="18" charset="0"/>
              </a:rPr>
              <a:t>• Chronic – short-term test in which sublethal effects are usually measured in addition to lethality.  Traditional chronic tests were inconveniently long in duration; therefore EPA has come up with short-term chronic tests.  These tests were developed and selected based on sensitive species, life-stages and endpoints, taxonomic and ecological diversity, short duration, availability of organisms, and low volume requirements.</a:t>
            </a:r>
          </a:p>
          <a:p>
            <a:pPr>
              <a:spcBef>
                <a:spcPct val="0"/>
              </a:spcBef>
            </a:pPr>
            <a:r>
              <a:rPr lang="en-US" dirty="0" smtClean="0">
                <a:cs typeface="Times New Roman" pitchFamily="18" charset="0"/>
              </a:rPr>
              <a:t>•Usually more sensitive to low level contamination</a:t>
            </a:r>
          </a:p>
        </p:txBody>
      </p:sp>
    </p:spTree>
    <p:extLst>
      <p:ext uri="{BB962C8B-B14F-4D97-AF65-F5344CB8AC3E}">
        <p14:creationId xmlns:p14="http://schemas.microsoft.com/office/powerpoint/2010/main" val="237194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57066" indent="-291179">
              <a:defRPr>
                <a:solidFill>
                  <a:schemeClr val="tx1"/>
                </a:solidFill>
                <a:latin typeface="Tahoma" panose="020B0604030504040204" pitchFamily="34" charset="0"/>
                <a:cs typeface="Arial" panose="020B0604020202020204" pitchFamily="34" charset="0"/>
              </a:defRPr>
            </a:lvl2pPr>
            <a:lvl3pPr marL="1164717" indent="-232943">
              <a:defRPr>
                <a:solidFill>
                  <a:schemeClr val="tx1"/>
                </a:solidFill>
                <a:latin typeface="Tahoma" panose="020B0604030504040204" pitchFamily="34" charset="0"/>
                <a:cs typeface="Arial" panose="020B0604020202020204" pitchFamily="34" charset="0"/>
              </a:defRPr>
            </a:lvl3pPr>
            <a:lvl4pPr marL="1630604" indent="-232943">
              <a:defRPr>
                <a:solidFill>
                  <a:schemeClr val="tx1"/>
                </a:solidFill>
                <a:latin typeface="Tahoma" panose="020B0604030504040204" pitchFamily="34" charset="0"/>
                <a:cs typeface="Arial" panose="020B0604020202020204" pitchFamily="34" charset="0"/>
              </a:defRPr>
            </a:lvl4pPr>
            <a:lvl5pPr marL="2096491" indent="-232943">
              <a:defRPr>
                <a:solidFill>
                  <a:schemeClr val="tx1"/>
                </a:solidFill>
                <a:latin typeface="Tahom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2D82260-1798-4850-A387-55EE7A6ED9B5}" type="slidenum">
              <a:rPr lang="en-US">
                <a:latin typeface="Arial" panose="020B0604020202020204" pitchFamily="34" charset="0"/>
              </a:rPr>
              <a:pPr/>
              <a:t>12</a:t>
            </a:fld>
            <a:endParaRPr lang="en-US" dirty="0">
              <a:latin typeface="Arial" panose="020B0604020202020204"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b="1" dirty="0">
                <a:latin typeface="Arial" panose="020B0604020202020204" pitchFamily="34" charset="0"/>
              </a:rPr>
              <a:t>On last bullet on this slide provide explanation from section 5.2 of 9/14/09 draft TST guidance as to why the </a:t>
            </a:r>
            <a:r>
              <a:rPr lang="en-US" sz="1400" b="1" dirty="0" err="1" smtClean="0">
                <a:latin typeface="Arial" panose="020B0604020202020204" pitchFamily="34" charset="0"/>
              </a:rPr>
              <a:t>permittee</a:t>
            </a:r>
            <a:r>
              <a:rPr lang="en-US" sz="1400" b="1" dirty="0" smtClean="0">
                <a:latin typeface="Arial" panose="020B0604020202020204" pitchFamily="34" charset="0"/>
              </a:rPr>
              <a:t> has </a:t>
            </a:r>
            <a:r>
              <a:rPr lang="en-US" sz="1400" b="1" dirty="0">
                <a:latin typeface="Arial" panose="020B0604020202020204" pitchFamily="34" charset="0"/>
              </a:rPr>
              <a:t>more control over interpretation of WET tests using TST </a:t>
            </a:r>
            <a:r>
              <a:rPr lang="en-US" sz="1400" b="1" dirty="0" smtClean="0">
                <a:latin typeface="Arial" panose="020B0604020202020204" pitchFamily="34" charset="0"/>
              </a:rPr>
              <a:t>because…</a:t>
            </a:r>
          </a:p>
          <a:p>
            <a:pPr eaLnBrk="1" hangingPunct="1"/>
            <a:endParaRPr lang="en-US" sz="1400" b="1" dirty="0" smtClean="0">
              <a:latin typeface="Arial" panose="020B0604020202020204" pitchFamily="34" charset="0"/>
            </a:endParaRPr>
          </a:p>
          <a:p>
            <a:pPr eaLnBrk="1" hangingPunct="1"/>
            <a:r>
              <a:rPr lang="en-US" sz="1400" b="1" dirty="0" smtClean="0">
                <a:latin typeface="Arial" panose="020B0604020202020204" pitchFamily="34" charset="0"/>
              </a:rPr>
              <a:t>Low Power: </a:t>
            </a:r>
          </a:p>
          <a:p>
            <a:pPr eaLnBrk="1" hangingPunct="1"/>
            <a:r>
              <a:rPr lang="en-US" sz="1400" b="0" dirty="0" smtClean="0">
                <a:latin typeface="Arial" panose="020B0604020202020204" pitchFamily="34" charset="0"/>
              </a:rPr>
              <a:t>     Denton DL, </a:t>
            </a:r>
            <a:r>
              <a:rPr lang="en-US" sz="1400" b="0" dirty="0" err="1" smtClean="0">
                <a:latin typeface="Arial" panose="020B0604020202020204" pitchFamily="34" charset="0"/>
              </a:rPr>
              <a:t>Norberg</a:t>
            </a:r>
            <a:r>
              <a:rPr lang="en-US" sz="1400" b="0" dirty="0" smtClean="0">
                <a:latin typeface="Arial" panose="020B0604020202020204" pitchFamily="34" charset="0"/>
              </a:rPr>
              <a:t>-King TJ. 1996. Whole effluent toxicity statistics: A regulatory perspective. In </a:t>
            </a:r>
            <a:r>
              <a:rPr lang="en-US" sz="1400" b="0" dirty="0" err="1" smtClean="0">
                <a:latin typeface="Arial" panose="020B0604020202020204" pitchFamily="34" charset="0"/>
              </a:rPr>
              <a:t>Grothe</a:t>
            </a:r>
            <a:r>
              <a:rPr lang="en-US" sz="1400" b="0" dirty="0" smtClean="0">
                <a:latin typeface="Arial" panose="020B0604020202020204" pitchFamily="34" charset="0"/>
              </a:rPr>
              <a:t> DR, Dickson KL, Reed-Judkins DK,</a:t>
            </a:r>
          </a:p>
          <a:p>
            <a:pPr eaLnBrk="1" hangingPunct="1"/>
            <a:r>
              <a:rPr lang="en-US" sz="1400" b="0" dirty="0" err="1" smtClean="0">
                <a:latin typeface="Arial" panose="020B0604020202020204" pitchFamily="34" charset="0"/>
              </a:rPr>
              <a:t>eds</a:t>
            </a:r>
            <a:r>
              <a:rPr lang="en-US" sz="1400" b="0" dirty="0" smtClean="0">
                <a:latin typeface="Arial" panose="020B0604020202020204" pitchFamily="34" charset="0"/>
              </a:rPr>
              <a:t>, Whole Effluent Toxicity Testing: An Evaluation of Methods and Prediction of Receiving System Impacts. SETAC, Pensacola, FL, USA,</a:t>
            </a:r>
          </a:p>
          <a:p>
            <a:pPr eaLnBrk="1" hangingPunct="1"/>
            <a:r>
              <a:rPr lang="en-US" sz="1400" b="0" dirty="0" smtClean="0">
                <a:latin typeface="Arial" panose="020B0604020202020204" pitchFamily="34" charset="0"/>
              </a:rPr>
              <a:t>pp 83–102.</a:t>
            </a:r>
          </a:p>
          <a:p>
            <a:pPr eaLnBrk="1" hangingPunct="1"/>
            <a:r>
              <a:rPr lang="en-US" sz="1400" b="0" dirty="0" smtClean="0">
                <a:latin typeface="Arial" panose="020B0604020202020204" pitchFamily="34" charset="0"/>
              </a:rPr>
              <a:t>     </a:t>
            </a:r>
            <a:r>
              <a:rPr lang="en-US" sz="1400" b="0" dirty="0" err="1" smtClean="0">
                <a:latin typeface="Arial" panose="020B0604020202020204" pitchFamily="34" charset="0"/>
              </a:rPr>
              <a:t>Oris</a:t>
            </a:r>
            <a:r>
              <a:rPr lang="en-US" sz="1400" b="0" dirty="0" smtClean="0">
                <a:latin typeface="Arial" panose="020B0604020202020204" pitchFamily="34" charset="0"/>
              </a:rPr>
              <a:t> J, Belanger S, Bailer AJ. 2011. Baseline characteristics and statistical implications for the OECD 210 fish early-life stages chronic toxicity test. Environ Toxicol Chem 31:370–376.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t>     USEPA.  2000.  </a:t>
            </a:r>
            <a:r>
              <a:rPr lang="en-US" sz="1400" i="1" dirty="0" smtClean="0"/>
              <a:t>Understanding and accounting for method variability in whole effluent toxicity applications under the National Pollutant Discharge Elimination System Program</a:t>
            </a:r>
            <a:r>
              <a:rPr lang="en-US" sz="1400" dirty="0" smtClean="0"/>
              <a:t>.  Denton DL, Fox J, </a:t>
            </a:r>
            <a:r>
              <a:rPr lang="en-US" sz="1400" dirty="0" err="1" smtClean="0"/>
              <a:t>Fulk</a:t>
            </a:r>
            <a:r>
              <a:rPr lang="en-US" sz="1400" dirty="0" smtClean="0"/>
              <a:t> FA, Greenwald K, Narvaez M, </a:t>
            </a:r>
            <a:r>
              <a:rPr lang="en-US" sz="1400" dirty="0" err="1" smtClean="0"/>
              <a:t>Norberg</a:t>
            </a:r>
            <a:r>
              <a:rPr lang="en-US" sz="1400" dirty="0" smtClean="0"/>
              <a:t>-King TJ, Phillips L, editors.  Office of Water.  Washington, DC.  EPA/833/R-00/003.</a:t>
            </a:r>
          </a:p>
          <a:p>
            <a:pPr eaLnBrk="1" hangingPunct="1"/>
            <a:endParaRPr lang="en-US" sz="1400" b="1" dirty="0">
              <a:latin typeface="Arial" panose="020B0604020202020204" pitchFamily="34" charset="0"/>
            </a:endParaRPr>
          </a:p>
        </p:txBody>
      </p:sp>
    </p:spTree>
    <p:extLst>
      <p:ext uri="{BB962C8B-B14F-4D97-AF65-F5344CB8AC3E}">
        <p14:creationId xmlns:p14="http://schemas.microsoft.com/office/powerpoint/2010/main" val="854569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endParaRPr>
          </a:p>
        </p:txBody>
      </p:sp>
    </p:spTree>
    <p:extLst>
      <p:ext uri="{BB962C8B-B14F-4D97-AF65-F5344CB8AC3E}">
        <p14:creationId xmlns:p14="http://schemas.microsoft.com/office/powerpoint/2010/main" val="2802925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13" y="-87313"/>
            <a:ext cx="9331326" cy="70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8"/>
          <p:cNvSpPr>
            <a:spLocks noChangeArrowheads="1"/>
          </p:cNvSpPr>
          <p:nvPr userDrawn="1"/>
        </p:nvSpPr>
        <p:spPr bwMode="auto">
          <a:xfrm>
            <a:off x="0" y="6224588"/>
            <a:ext cx="762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pic>
        <p:nvPicPr>
          <p:cNvPr id="11"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1676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2914650" y="1447800"/>
            <a:ext cx="5713413" cy="1447800"/>
          </a:xfrm>
          <a:prstGeom prst="rect">
            <a:avLst/>
          </a:prstGeom>
          <a:solidFill>
            <a:srgbClr val="003F69">
              <a:alpha val="0"/>
            </a:srgbClr>
          </a:solidFill>
        </p:spPr>
        <p:txBody>
          <a:bodyPr lIns="0" tIns="0" rIns="0" bIns="0" anchor="b"/>
          <a:lstStyle>
            <a:lvl1pPr>
              <a:lnSpc>
                <a:spcPct val="90000"/>
              </a:lnSpc>
              <a:defRPr>
                <a:solidFill>
                  <a:schemeClr val="bg1"/>
                </a:solidFill>
              </a:defRPr>
            </a:lvl1pPr>
          </a:lstStyle>
          <a:p>
            <a:pPr lvl="0"/>
            <a:r>
              <a:rPr lang="en-US" noProof="0" smtClean="0"/>
              <a:t>Click to edit Master title style</a:t>
            </a:r>
          </a:p>
        </p:txBody>
      </p:sp>
      <p:sp>
        <p:nvSpPr>
          <p:cNvPr id="13" name="Rectangle 3"/>
          <p:cNvSpPr>
            <a:spLocks noGrp="1" noChangeArrowheads="1"/>
          </p:cNvSpPr>
          <p:nvPr>
            <p:ph type="subTitle" idx="1"/>
          </p:nvPr>
        </p:nvSpPr>
        <p:spPr>
          <a:xfrm>
            <a:off x="2914650" y="3016250"/>
            <a:ext cx="5713413"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smtClean="0"/>
              <a:t>Click to edit Master subtitle style</a:t>
            </a:r>
          </a:p>
        </p:txBody>
      </p:sp>
    </p:spTree>
    <p:extLst>
      <p:ext uri="{BB962C8B-B14F-4D97-AF65-F5344CB8AC3E}">
        <p14:creationId xmlns:p14="http://schemas.microsoft.com/office/powerpoint/2010/main" val="415387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3AD7DD-8889-40EE-AB37-66A654BC2EEA}" type="slidenum">
              <a:rPr lang="en-US"/>
              <a:pPr>
                <a:defRPr/>
              </a:pPr>
              <a:t>‹#›</a:t>
            </a:fld>
            <a:endParaRPr lang="en-US" dirty="0"/>
          </a:p>
        </p:txBody>
      </p:sp>
    </p:spTree>
    <p:extLst>
      <p:ext uri="{BB962C8B-B14F-4D97-AF65-F5344CB8AC3E}">
        <p14:creationId xmlns:p14="http://schemas.microsoft.com/office/powerpoint/2010/main" val="151277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600200"/>
            <a:ext cx="7620000" cy="990600"/>
          </a:xfrm>
          <a:prstGeom prst="rect">
            <a:avLst/>
          </a:prstGeom>
        </p:spPr>
        <p:txBody>
          <a:bodyPr/>
          <a:lstStyle>
            <a:lvl1pPr>
              <a:defRPr>
                <a:solidFill>
                  <a:srgbClr val="026CB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85800" y="2667000"/>
            <a:ext cx="7772400" cy="3429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685800" y="6248400"/>
            <a:ext cx="1905000" cy="457200"/>
          </a:xfrm>
          <a:prstGeom prst="rect">
            <a:avLst/>
          </a:prstGeom>
        </p:spPr>
        <p:txBody>
          <a:bodyPr/>
          <a:lstStyle>
            <a:lvl1pPr>
              <a:defRPr sz="1200"/>
            </a:lvl1pPr>
          </a:lstStyle>
          <a:p>
            <a:pPr>
              <a:defRPr/>
            </a:pPr>
            <a:fld id="{2E1AC9BC-A418-4CE7-95ED-197CDAE27005}" type="datetime1">
              <a:rPr lang="en-US" smtClean="0"/>
              <a:pPr>
                <a:defRPr/>
              </a:pPr>
              <a:t>10/9/2014</a:t>
            </a:fld>
            <a:endParaRPr lang="en-US" dirty="0"/>
          </a:p>
        </p:txBody>
      </p:sp>
      <p:sp>
        <p:nvSpPr>
          <p:cNvPr id="6" name="Footer Placeholder 4"/>
          <p:cNvSpPr>
            <a:spLocks noGrp="1"/>
          </p:cNvSpPr>
          <p:nvPr>
            <p:ph type="ftr" sz="quarter" idx="11"/>
          </p:nvPr>
        </p:nvSpPr>
        <p:spPr>
          <a:xfrm>
            <a:off x="1905000" y="6248400"/>
            <a:ext cx="5486400" cy="457200"/>
          </a:xfrm>
          <a:prstGeom prst="rect">
            <a:avLst/>
          </a:prstGeom>
        </p:spPr>
        <p:txBody>
          <a:bodyPr/>
          <a:lstStyle>
            <a:lvl1pPr>
              <a:defRPr sz="1200"/>
            </a:lvl1pPr>
          </a:lstStyle>
          <a:p>
            <a:pPr>
              <a:defRPr/>
            </a:pPr>
            <a:r>
              <a:rPr lang="en-US" dirty="0" smtClean="0"/>
              <a:t>U.S. Environmental Protection Agency</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EF2A795-0D1C-4340-A163-773CC4D3E4E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600200"/>
            <a:ext cx="7620000" cy="990600"/>
          </a:xfrm>
          <a:prstGeom prst="rect">
            <a:avLst/>
          </a:prstGeom>
        </p:spPr>
        <p:txBody>
          <a:bodyPr/>
          <a:lstStyle>
            <a:lvl1pPr>
              <a:defRPr>
                <a:solidFill>
                  <a:srgbClr val="026CB6"/>
                </a:solidFill>
              </a:defRPr>
            </a:lvl1pPr>
          </a:lstStyle>
          <a:p>
            <a:r>
              <a:rPr lang="en-US" smtClean="0"/>
              <a:t>Click to edit Master title style</a:t>
            </a:r>
            <a:endParaRPr lang="en-US" dirty="0"/>
          </a:p>
        </p:txBody>
      </p:sp>
      <p:sp>
        <p:nvSpPr>
          <p:cNvPr id="3" name="Text Placeholder 2"/>
          <p:cNvSpPr>
            <a:spLocks noGrp="1"/>
          </p:cNvSpPr>
          <p:nvPr>
            <p:ph type="body" sz="half" idx="1"/>
          </p:nvPr>
        </p:nvSpPr>
        <p:spPr>
          <a:xfrm>
            <a:off x="685800" y="2667000"/>
            <a:ext cx="3810000" cy="3429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667000"/>
            <a:ext cx="3810000" cy="3429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685800" y="6248400"/>
            <a:ext cx="1905000" cy="457200"/>
          </a:xfrm>
          <a:prstGeom prst="rect">
            <a:avLst/>
          </a:prstGeom>
        </p:spPr>
        <p:txBody>
          <a:bodyPr/>
          <a:lstStyle>
            <a:lvl1pPr>
              <a:defRPr sz="1200"/>
            </a:lvl1pPr>
          </a:lstStyle>
          <a:p>
            <a:pPr>
              <a:defRPr/>
            </a:pPr>
            <a:fld id="{6C85A6CC-83D6-49F7-8B51-284CA21AD3DD}" type="datetime1">
              <a:rPr lang="en-US" smtClean="0"/>
              <a:pPr>
                <a:defRPr/>
              </a:pPr>
              <a:t>10/9/2014</a:t>
            </a:fld>
            <a:endParaRPr lang="en-US" dirty="0"/>
          </a:p>
        </p:txBody>
      </p:sp>
      <p:sp>
        <p:nvSpPr>
          <p:cNvPr id="7" name="Footer Placeholder 5"/>
          <p:cNvSpPr>
            <a:spLocks noGrp="1"/>
          </p:cNvSpPr>
          <p:nvPr>
            <p:ph type="ftr" sz="quarter" idx="11"/>
          </p:nvPr>
        </p:nvSpPr>
        <p:spPr>
          <a:xfrm>
            <a:off x="1905000" y="6248400"/>
            <a:ext cx="5486400" cy="457200"/>
          </a:xfrm>
          <a:prstGeom prst="rect">
            <a:avLst/>
          </a:prstGeom>
        </p:spPr>
        <p:txBody>
          <a:bodyPr/>
          <a:lstStyle>
            <a:lvl1pPr>
              <a:defRPr sz="1200"/>
            </a:lvl1pPr>
          </a:lstStyle>
          <a:p>
            <a:pPr>
              <a:defRPr/>
            </a:pPr>
            <a:r>
              <a:rPr lang="en-US" dirty="0" smtClean="0"/>
              <a:t>U.S. Environmental Protection Agency</a:t>
            </a: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FED7B663-3EE9-463C-A8C9-133C96238CD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600200"/>
            <a:ext cx="7772400"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a:xfrm>
            <a:off x="685800" y="6248400"/>
            <a:ext cx="1905000" cy="457200"/>
          </a:xfrm>
          <a:prstGeom prst="rect">
            <a:avLst/>
          </a:prstGeom>
        </p:spPr>
        <p:txBody>
          <a:bodyPr/>
          <a:lstStyle>
            <a:lvl1pPr>
              <a:defRPr sz="1200"/>
            </a:lvl1pPr>
          </a:lstStyle>
          <a:p>
            <a:pPr>
              <a:defRPr/>
            </a:pPr>
            <a:fld id="{AF22FBE9-C5C6-4AB1-90FF-86FFB124A877}" type="datetime1">
              <a:rPr lang="en-US" smtClean="0"/>
              <a:pPr>
                <a:defRPr/>
              </a:pPr>
              <a:t>10/9/2014</a:t>
            </a:fld>
            <a:endParaRPr lang="en-US" dirty="0"/>
          </a:p>
        </p:txBody>
      </p:sp>
      <p:sp>
        <p:nvSpPr>
          <p:cNvPr id="5" name="Footer Placeholder 3"/>
          <p:cNvSpPr>
            <a:spLocks noGrp="1"/>
          </p:cNvSpPr>
          <p:nvPr>
            <p:ph type="ftr" sz="quarter" idx="11"/>
          </p:nvPr>
        </p:nvSpPr>
        <p:spPr>
          <a:xfrm>
            <a:off x="1905000" y="6248400"/>
            <a:ext cx="5486400" cy="457200"/>
          </a:xfrm>
          <a:prstGeom prst="rect">
            <a:avLst/>
          </a:prstGeom>
        </p:spPr>
        <p:txBody>
          <a:bodyPr/>
          <a:lstStyle>
            <a:lvl1pPr>
              <a:defRPr sz="1200"/>
            </a:lvl1pPr>
          </a:lstStyle>
          <a:p>
            <a:pPr>
              <a:defRPr/>
            </a:pPr>
            <a:r>
              <a:rPr lang="en-US" dirty="0" smtClean="0"/>
              <a:t>U.S. Environmental Protection Agency</a:t>
            </a: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851324A8-3500-4D9F-AFC2-89D7877F5DA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solidFill>
                <a:srgbClr val="04617B">
                  <a:shade val="90000"/>
                </a:srgbClr>
              </a:solidFill>
            </a:endParaRPr>
          </a:p>
        </p:txBody>
      </p:sp>
      <p:sp>
        <p:nvSpPr>
          <p:cNvPr id="3" name="Footer Placeholder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dirty="0">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7FAF4928-30F2-4CAE-BFE7-51BB21F06AB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805425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4" name="Rectangle 70"/>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en-US" dirty="0"/>
              <a:t>CA TST Workshop 2/2011</a:t>
            </a:r>
          </a:p>
        </p:txBody>
      </p:sp>
      <p:sp>
        <p:nvSpPr>
          <p:cNvPr id="5" name="Rectangle 71"/>
          <p:cNvSpPr>
            <a:spLocks noGrp="1" noChangeArrowheads="1"/>
          </p:cNvSpPr>
          <p:nvPr>
            <p:ph type="sldNum" sz="quarter" idx="12"/>
          </p:nvPr>
        </p:nvSpPr>
        <p:spPr/>
        <p:txBody>
          <a:bodyPr/>
          <a:lstStyle>
            <a:lvl1pPr>
              <a:defRPr/>
            </a:lvl1pPr>
          </a:lstStyle>
          <a:p>
            <a:fld id="{80BC2FBA-0A49-40C3-8CC3-19D682D795BA}" type="slidenum">
              <a:rPr lang="en-US"/>
              <a:pPr/>
              <a:t>‹#›</a:t>
            </a:fld>
            <a:endParaRPr lang="en-US" dirty="0"/>
          </a:p>
        </p:txBody>
      </p:sp>
    </p:spTree>
    <p:extLst>
      <p:ext uri="{BB962C8B-B14F-4D97-AF65-F5344CB8AC3E}">
        <p14:creationId xmlns:p14="http://schemas.microsoft.com/office/powerpoint/2010/main" val="1634482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56CB6"/>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chemeClr val="accent3">
              <a:lumMod val="9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1026" name="Rectangle 10"/>
          <p:cNvSpPr>
            <a:spLocks noChangeArrowheads="1"/>
          </p:cNvSpPr>
          <p:nvPr userDrawn="1"/>
        </p:nvSpPr>
        <p:spPr bwMode="auto">
          <a:xfrm>
            <a:off x="0" y="6224588"/>
            <a:ext cx="685800" cy="228600"/>
          </a:xfrm>
          <a:prstGeom prst="rect">
            <a:avLst/>
          </a:prstGeom>
          <a:solidFill>
            <a:srgbClr val="026CB6"/>
          </a:solidFill>
          <a:ln>
            <a:noFill/>
          </a:ln>
          <a:extLst/>
        </p:spPr>
        <p:txBody>
          <a:bodyPr wrap="none" anchor="ctr"/>
          <a:lstStyle/>
          <a:p>
            <a:endParaRPr lang="en-US" dirty="0">
              <a:solidFill>
                <a:srgbClr val="026CB6"/>
              </a:solidFill>
            </a:endParaRPr>
          </a:p>
        </p:txBody>
      </p:sp>
      <p:sp>
        <p:nvSpPr>
          <p:cNvPr id="1030" name="Rectangle 6"/>
          <p:cNvSpPr>
            <a:spLocks noGrp="1" noChangeArrowheads="1"/>
          </p:cNvSpPr>
          <p:nvPr>
            <p:ph type="sldNum" sz="quarter" idx="4"/>
          </p:nvPr>
        </p:nvSpPr>
        <p:spPr bwMode="auto">
          <a:xfrm>
            <a:off x="0" y="6224588"/>
            <a:ext cx="609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smtClean="0">
                <a:solidFill>
                  <a:schemeClr val="bg1"/>
                </a:solidFill>
              </a:defRPr>
            </a:lvl1pPr>
          </a:lstStyle>
          <a:p>
            <a:pPr>
              <a:defRPr/>
            </a:pPr>
            <a:fld id="{620338C0-557E-40D3-BE98-F43B2D0B14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72" r:id="rId3"/>
    <p:sldLayoutId id="2147483675" r:id="rId4"/>
    <p:sldLayoutId id="2147483676" r:id="rId5"/>
    <p:sldLayoutId id="2147483851" r:id="rId6"/>
    <p:sldLayoutId id="2147483866" r:id="rId7"/>
  </p:sldLayoutIdLst>
  <p:hf hdr="0" ftr="0" dt="0"/>
  <p:txStyles>
    <p:title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upload.wikimedia.org/wikipedia/en/b/bc/TETRA_TECH_LOGO.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cfpub.epa.gov/npdes/docs.cfm?view=allprog&amp;program_id=45&amp;sort=date_published"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hyperlink" Target="http://water.epa.gov/polwaste/npdes/basics/upload/wet_final_tst_implementation2010-2.pdf" TargetMode="External"/><Relationship Id="rId4" Type="http://schemas.openxmlformats.org/officeDocument/2006/relationships/hyperlink" Target="http://www.toxicity.com/pdf/epa2000june.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9"/>
          <p:cNvSpPr>
            <a:spLocks noGrp="1" noChangeArrowheads="1"/>
          </p:cNvSpPr>
          <p:nvPr>
            <p:ph type="ctrTitle"/>
          </p:nvPr>
        </p:nvSpPr>
        <p:spPr bwMode="auto">
          <a:xfrm>
            <a:off x="1447800" y="1447800"/>
            <a:ext cx="6399213" cy="14478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algn="ctr"/>
            <a:r>
              <a:rPr lang="en-US" dirty="0"/>
              <a:t>Test </a:t>
            </a:r>
            <a:r>
              <a:rPr lang="en-US" dirty="0" smtClean="0"/>
              <a:t>of </a:t>
            </a:r>
            <a:r>
              <a:rPr lang="en-US" dirty="0"/>
              <a:t>Significant </a:t>
            </a:r>
            <a:r>
              <a:rPr lang="en-US" dirty="0" smtClean="0"/>
              <a:t>Toxicity: </a:t>
            </a:r>
            <a:r>
              <a:rPr lang="en-US" i="1" dirty="0" smtClean="0"/>
              <a:t>Time for Change</a:t>
            </a:r>
            <a:r>
              <a:rPr lang="en-US" dirty="0"/>
              <a:t/>
            </a:r>
            <a:br>
              <a:rPr lang="en-US" dirty="0"/>
            </a:br>
            <a:endParaRPr lang="en-US" dirty="0" smtClean="0"/>
          </a:p>
        </p:txBody>
      </p:sp>
      <p:sp>
        <p:nvSpPr>
          <p:cNvPr id="9" name="Rectangle 16"/>
          <p:cNvSpPr>
            <a:spLocks noChangeArrowheads="1"/>
          </p:cNvSpPr>
          <p:nvPr/>
        </p:nvSpPr>
        <p:spPr bwMode="auto">
          <a:xfrm>
            <a:off x="833438" y="6224588"/>
            <a:ext cx="5643562" cy="228600"/>
          </a:xfrm>
          <a:prstGeom prst="rect">
            <a:avLst/>
          </a:prstGeom>
          <a:solidFill>
            <a:srgbClr val="003F69">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sz="900" b="1" dirty="0">
                <a:solidFill>
                  <a:schemeClr val="bg1"/>
                </a:solidFill>
              </a:rPr>
              <a:t>Office of Research and Development</a:t>
            </a:r>
            <a:endParaRPr lang="en-US" sz="900" b="1" dirty="0"/>
          </a:p>
          <a:p>
            <a:pPr>
              <a:lnSpc>
                <a:spcPct val="90000"/>
              </a:lnSpc>
            </a:pPr>
            <a:r>
              <a:rPr lang="en-US" sz="900" dirty="0">
                <a:solidFill>
                  <a:schemeClr val="bg1"/>
                </a:solidFill>
              </a:rPr>
              <a:t>Full Name of Lab, Center, Office, Division or Staff goes here. </a:t>
            </a:r>
          </a:p>
        </p:txBody>
      </p:sp>
      <p:sp>
        <p:nvSpPr>
          <p:cNvPr id="13" name="Rectangle 3"/>
          <p:cNvSpPr>
            <a:spLocks noGrp="1" noChangeArrowheads="1"/>
          </p:cNvSpPr>
          <p:nvPr>
            <p:ph type="subTitle" idx="1"/>
          </p:nvPr>
        </p:nvSpPr>
        <p:spPr bwMode="auto">
          <a:xfrm>
            <a:off x="685800" y="3733800"/>
            <a:ext cx="8280308" cy="1828800"/>
          </a:xfr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endParaRPr lang="en-US" dirty="0" smtClean="0"/>
          </a:p>
          <a:p>
            <a:r>
              <a:rPr lang="en-US" dirty="0" smtClean="0"/>
              <a:t>John Fox</a:t>
            </a:r>
            <a:r>
              <a:rPr lang="en-US" baseline="30000" dirty="0" smtClean="0"/>
              <a:t>1</a:t>
            </a:r>
            <a:r>
              <a:rPr lang="en-US" dirty="0" smtClean="0"/>
              <a:t>, </a:t>
            </a:r>
            <a:r>
              <a:rPr lang="en-US" dirty="0"/>
              <a:t>Debra </a:t>
            </a:r>
            <a:r>
              <a:rPr lang="en-US" dirty="0" smtClean="0"/>
              <a:t>Denton</a:t>
            </a:r>
            <a:r>
              <a:rPr lang="en-US" baseline="30000" dirty="0" smtClean="0"/>
              <a:t>1</a:t>
            </a:r>
            <a:r>
              <a:rPr lang="en-US" dirty="0" smtClean="0"/>
              <a:t>                   Jerry </a:t>
            </a:r>
            <a:r>
              <a:rPr lang="en-US" dirty="0" smtClean="0"/>
              <a:t>Diamond</a:t>
            </a:r>
            <a:r>
              <a:rPr lang="en-US" baseline="30000" dirty="0" smtClean="0"/>
              <a:t>2</a:t>
            </a:r>
            <a:endParaRPr lang="en-US" baseline="30000" dirty="0" smtClean="0"/>
          </a:p>
          <a:p>
            <a:r>
              <a:rPr lang="en-US" sz="2000" dirty="0" smtClean="0"/>
              <a:t>U.S</a:t>
            </a:r>
            <a:r>
              <a:rPr lang="en-US" sz="2000" dirty="0"/>
              <a:t>. </a:t>
            </a:r>
            <a:r>
              <a:rPr lang="en-US" sz="2000" dirty="0" smtClean="0"/>
              <a:t>Environmental                                          Tetra </a:t>
            </a:r>
            <a:r>
              <a:rPr lang="en-US" sz="2000" dirty="0"/>
              <a:t>Tech </a:t>
            </a:r>
            <a:r>
              <a:rPr lang="en-US" sz="2000" dirty="0" smtClean="0"/>
              <a:t>Inc.</a:t>
            </a:r>
          </a:p>
          <a:p>
            <a:r>
              <a:rPr lang="en-US" sz="2000" dirty="0" smtClean="0"/>
              <a:t>Protection Agency                                            Baltimore, MD, U. S. A.</a:t>
            </a:r>
          </a:p>
        </p:txBody>
      </p:sp>
      <p:pic>
        <p:nvPicPr>
          <p:cNvPr id="4098" name="Picture 2" descr="File:TETRA TECH LOGO.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457200"/>
            <a:ext cx="1498508" cy="5776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37476" y="3048000"/>
            <a:ext cx="1749197" cy="461665"/>
          </a:xfrm>
          <a:prstGeom prst="rect">
            <a:avLst/>
          </a:prstGeom>
        </p:spPr>
        <p:txBody>
          <a:bodyPr wrap="none">
            <a:spAutoFit/>
          </a:bodyPr>
          <a:lstStyle/>
          <a:p>
            <a:r>
              <a:rPr lang="en-US" b="1" dirty="0">
                <a:solidFill>
                  <a:schemeClr val="bg1"/>
                </a:solidFill>
              </a:rPr>
              <a:t>Lei Zheng</a:t>
            </a:r>
            <a:r>
              <a:rPr lang="en-US" b="1" baseline="30000" dirty="0">
                <a:solidFill>
                  <a:schemeClr val="bg1"/>
                </a:solidFill>
              </a:rPr>
              <a:t>2</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533400"/>
            <a:ext cx="7620000" cy="990600"/>
          </a:xfrm>
        </p:spPr>
        <p:txBody>
          <a:bodyPr/>
          <a:lstStyle/>
          <a:p>
            <a:r>
              <a:rPr lang="en-US" dirty="0" smtClean="0"/>
              <a:t>Objectives from different views</a:t>
            </a:r>
            <a:endParaRPr lang="en-US" dirty="0"/>
          </a:p>
        </p:txBody>
      </p:sp>
      <p:sp>
        <p:nvSpPr>
          <p:cNvPr id="4" name="Text Placeholder 3"/>
          <p:cNvSpPr>
            <a:spLocks noGrp="1"/>
          </p:cNvSpPr>
          <p:nvPr>
            <p:ph type="body" sz="half" idx="1"/>
          </p:nvPr>
        </p:nvSpPr>
        <p:spPr>
          <a:xfrm>
            <a:off x="685800" y="1371600"/>
            <a:ext cx="3810000" cy="4724400"/>
          </a:xfrm>
        </p:spPr>
        <p:txBody>
          <a:bodyPr/>
          <a:lstStyle/>
          <a:p>
            <a:r>
              <a:rPr lang="en-US" dirty="0" smtClean="0"/>
              <a:t>Regulators</a:t>
            </a:r>
          </a:p>
          <a:p>
            <a:pPr lvl="1"/>
            <a:r>
              <a:rPr lang="en-US" dirty="0" smtClean="0"/>
              <a:t>Provide maximum protection of waters with high precision test (probably require higher cost)</a:t>
            </a:r>
            <a:endParaRPr lang="en-US" dirty="0"/>
          </a:p>
        </p:txBody>
      </p:sp>
      <p:sp>
        <p:nvSpPr>
          <p:cNvPr id="5" name="Content Placeholder 4"/>
          <p:cNvSpPr>
            <a:spLocks noGrp="1"/>
          </p:cNvSpPr>
          <p:nvPr>
            <p:ph sz="half" idx="2"/>
          </p:nvPr>
        </p:nvSpPr>
        <p:spPr>
          <a:xfrm>
            <a:off x="4648200" y="1371600"/>
            <a:ext cx="3810000" cy="4724400"/>
          </a:xfrm>
        </p:spPr>
        <p:txBody>
          <a:bodyPr/>
          <a:lstStyle/>
          <a:p>
            <a:r>
              <a:rPr lang="en-US" dirty="0" err="1" smtClean="0"/>
              <a:t>Permittee</a:t>
            </a:r>
            <a:endParaRPr lang="en-US" dirty="0" smtClean="0"/>
          </a:p>
          <a:p>
            <a:pPr lvl="1"/>
            <a:r>
              <a:rPr lang="en-US" dirty="0" smtClean="0"/>
              <a:t>Spend least amount of money to get a permit</a:t>
            </a:r>
            <a:endParaRPr lang="en-US" dirty="0"/>
          </a:p>
        </p:txBody>
      </p:sp>
      <p:sp>
        <p:nvSpPr>
          <p:cNvPr id="2" name="Slide Number Placeholder 1"/>
          <p:cNvSpPr>
            <a:spLocks noGrp="1"/>
          </p:cNvSpPr>
          <p:nvPr>
            <p:ph type="sldNum" sz="quarter" idx="12"/>
          </p:nvPr>
        </p:nvSpPr>
        <p:spPr/>
        <p:txBody>
          <a:bodyPr/>
          <a:lstStyle/>
          <a:p>
            <a:pPr>
              <a:defRPr/>
            </a:pPr>
            <a:fld id="{7FAF4928-30F2-4CAE-BFE7-51BB21F06ABB}" type="slidenum">
              <a:rPr lang="en-US" smtClean="0">
                <a:solidFill>
                  <a:prstClr val="white"/>
                </a:solidFill>
              </a:rPr>
              <a:pPr>
                <a:defRPr/>
              </a:pPr>
              <a:t>9</a:t>
            </a:fld>
            <a:endParaRPr lang="en-US" dirty="0">
              <a:solidFill>
                <a:prstClr val="white"/>
              </a:solidFill>
            </a:endParaRPr>
          </a:p>
        </p:txBody>
      </p:sp>
      <p:sp>
        <p:nvSpPr>
          <p:cNvPr id="6" name="TextBox 5"/>
          <p:cNvSpPr txBox="1"/>
          <p:nvPr/>
        </p:nvSpPr>
        <p:spPr>
          <a:xfrm>
            <a:off x="1219200" y="3810000"/>
            <a:ext cx="6477000" cy="830997"/>
          </a:xfrm>
          <a:prstGeom prst="rect">
            <a:avLst/>
          </a:prstGeom>
          <a:noFill/>
        </p:spPr>
        <p:txBody>
          <a:bodyPr wrap="square" rtlCol="0">
            <a:spAutoFit/>
          </a:bodyPr>
          <a:lstStyle/>
          <a:p>
            <a:pPr algn="ctr"/>
            <a:r>
              <a:rPr lang="en-US" dirty="0" smtClean="0">
                <a:solidFill>
                  <a:srgbClr val="FF0000"/>
                </a:solidFill>
              </a:rPr>
              <a:t>Finding Common Ground:</a:t>
            </a:r>
          </a:p>
          <a:p>
            <a:pPr algn="ctr"/>
            <a:r>
              <a:rPr lang="en-US" dirty="0" smtClean="0">
                <a:solidFill>
                  <a:srgbClr val="FF0000"/>
                </a:solidFill>
              </a:rPr>
              <a:t> Improving Precision while reducing Cost</a:t>
            </a:r>
            <a:endParaRPr lang="en-US" dirty="0">
              <a:solidFill>
                <a:srgbClr val="FF0000"/>
              </a:solidFill>
            </a:endParaRPr>
          </a:p>
        </p:txBody>
      </p:sp>
    </p:spTree>
    <p:extLst>
      <p:ext uri="{BB962C8B-B14F-4D97-AF65-F5344CB8AC3E}">
        <p14:creationId xmlns:p14="http://schemas.microsoft.com/office/powerpoint/2010/main" val="250849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304800"/>
            <a:ext cx="8229600" cy="1143000"/>
          </a:xfrm>
          <a:prstGeom prst="rect">
            <a:avLst/>
          </a:prstGeom>
        </p:spPr>
        <p:txBody>
          <a:bodyPr/>
          <a:lstStyle/>
          <a:p>
            <a:pPr algn="ctr">
              <a:defRPr/>
            </a:pPr>
            <a:r>
              <a:rPr lang="en-US" sz="4000" b="1" dirty="0">
                <a:solidFill>
                  <a:srgbClr val="002060"/>
                </a:solidFill>
                <a:latin typeface="+mj-lt"/>
                <a:cs typeface="Arial" pitchFamily="34" charset="0"/>
              </a:rPr>
              <a:t>Purpose of Hypothesis </a:t>
            </a:r>
            <a:r>
              <a:rPr lang="en-US" sz="4000" b="1" dirty="0" smtClean="0">
                <a:solidFill>
                  <a:srgbClr val="002060"/>
                </a:solidFill>
                <a:latin typeface="+mj-lt"/>
                <a:cs typeface="Arial" pitchFamily="34" charset="0"/>
              </a:rPr>
              <a:t>Tests </a:t>
            </a:r>
          </a:p>
          <a:p>
            <a:pPr algn="ctr">
              <a:defRPr/>
            </a:pPr>
            <a:r>
              <a:rPr lang="en-US" sz="4000" b="1" dirty="0" smtClean="0">
                <a:solidFill>
                  <a:srgbClr val="002060"/>
                </a:solidFill>
                <a:latin typeface="+mj-lt"/>
                <a:cs typeface="Arial" pitchFamily="34" charset="0"/>
              </a:rPr>
              <a:t>and Basic Considerations</a:t>
            </a:r>
            <a:endParaRPr lang="en-US" sz="4000" b="1" dirty="0">
              <a:solidFill>
                <a:srgbClr val="002060"/>
              </a:solidFill>
              <a:latin typeface="+mj-lt"/>
              <a:cs typeface="Arial" pitchFamily="34" charset="0"/>
            </a:endParaRPr>
          </a:p>
        </p:txBody>
      </p:sp>
      <p:sp>
        <p:nvSpPr>
          <p:cNvPr id="14339" name="Text Placeholder 16"/>
          <p:cNvSpPr txBox="1">
            <a:spLocks/>
          </p:cNvSpPr>
          <p:nvPr/>
        </p:nvSpPr>
        <p:spPr bwMode="auto">
          <a:xfrm>
            <a:off x="457200" y="1981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2400">
                <a:solidFill>
                  <a:schemeClr val="tx1"/>
                </a:solidFill>
                <a:latin typeface="Times New Roman" pitchFamily="18" charset="0"/>
                <a:cs typeface="Arial" charset="0"/>
              </a:defRPr>
            </a:lvl1pPr>
            <a:lvl2pPr marL="730250" indent="-273050" eaLnBrk="0" hangingPunct="0">
              <a:defRPr sz="2400">
                <a:solidFill>
                  <a:schemeClr val="tx1"/>
                </a:solidFill>
                <a:latin typeface="Times New Roman" pitchFamily="18" charset="0"/>
                <a:cs typeface="Arial" charset="0"/>
              </a:defRPr>
            </a:lvl2pPr>
            <a:lvl3pPr marL="1187450" indent="-27305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marL="0" indent="0" eaLnBrk="1" hangingPunct="1">
              <a:lnSpc>
                <a:spcPct val="90000"/>
              </a:lnSpc>
              <a:spcBef>
                <a:spcPts val="0"/>
              </a:spcBef>
              <a:spcAft>
                <a:spcPts val="1200"/>
              </a:spcAft>
              <a:buClr>
                <a:srgbClr val="0BD0D9"/>
              </a:buClr>
              <a:buSzPct val="95000"/>
            </a:pPr>
            <a:r>
              <a:rPr lang="en-US" sz="2800" dirty="0" smtClean="0">
                <a:solidFill>
                  <a:srgbClr val="0070C0"/>
                </a:solidFill>
                <a:latin typeface="Arial" charset="0"/>
              </a:rPr>
              <a:t>Purpose: </a:t>
            </a:r>
          </a:p>
          <a:p>
            <a:pPr lvl="1" eaLnBrk="1" hangingPunct="1">
              <a:lnSpc>
                <a:spcPct val="90000"/>
              </a:lnSpc>
              <a:spcBef>
                <a:spcPts val="0"/>
              </a:spcBef>
              <a:spcAft>
                <a:spcPts val="1200"/>
              </a:spcAft>
              <a:buClr>
                <a:srgbClr val="0BD0D9"/>
              </a:buClr>
              <a:buSzPct val="95000"/>
              <a:buFont typeface="Wingdings 2" pitchFamily="18" charset="2"/>
              <a:buChar char=""/>
            </a:pPr>
            <a:r>
              <a:rPr lang="en-US" sz="2600" dirty="0" smtClean="0">
                <a:solidFill>
                  <a:srgbClr val="0070C0"/>
                </a:solidFill>
                <a:latin typeface="Arial" charset="0"/>
              </a:rPr>
              <a:t>Determine if biological response of tested concentrations are different than the control</a:t>
            </a:r>
          </a:p>
          <a:p>
            <a:pPr lvl="1" eaLnBrk="1" hangingPunct="1">
              <a:lnSpc>
                <a:spcPct val="90000"/>
              </a:lnSpc>
              <a:spcBef>
                <a:spcPts val="0"/>
              </a:spcBef>
              <a:spcAft>
                <a:spcPts val="1200"/>
              </a:spcAft>
              <a:buClr>
                <a:srgbClr val="0BD0D9"/>
              </a:buClr>
              <a:buSzPct val="95000"/>
              <a:buFont typeface="Wingdings 2" pitchFamily="18" charset="2"/>
              <a:buChar char=""/>
            </a:pPr>
            <a:endParaRPr lang="en-US" sz="800" dirty="0" smtClean="0">
              <a:solidFill>
                <a:srgbClr val="0070C0"/>
              </a:solidFill>
              <a:latin typeface="Arial" charset="0"/>
            </a:endParaRPr>
          </a:p>
          <a:p>
            <a:pPr marL="0" indent="0" eaLnBrk="1" hangingPunct="1">
              <a:lnSpc>
                <a:spcPct val="90000"/>
              </a:lnSpc>
              <a:spcBef>
                <a:spcPts val="0"/>
              </a:spcBef>
              <a:spcAft>
                <a:spcPts val="1200"/>
              </a:spcAft>
              <a:buClr>
                <a:srgbClr val="0BD0D9"/>
              </a:buClr>
              <a:buSzPct val="95000"/>
            </a:pPr>
            <a:r>
              <a:rPr lang="en-US" sz="2800" dirty="0" smtClean="0">
                <a:solidFill>
                  <a:srgbClr val="0070C0"/>
                </a:solidFill>
                <a:latin typeface="Arial" charset="0"/>
              </a:rPr>
              <a:t>Considerations: </a:t>
            </a:r>
          </a:p>
          <a:p>
            <a:pPr lvl="1" eaLnBrk="1" hangingPunct="1">
              <a:lnSpc>
                <a:spcPct val="90000"/>
              </a:lnSpc>
              <a:spcBef>
                <a:spcPts val="0"/>
              </a:spcBef>
              <a:spcAft>
                <a:spcPts val="1200"/>
              </a:spcAft>
              <a:buClr>
                <a:srgbClr val="0BD0D9"/>
              </a:buClr>
              <a:buSzPct val="95000"/>
              <a:buFont typeface="Wingdings 2" pitchFamily="18" charset="2"/>
              <a:buChar char=""/>
            </a:pPr>
            <a:r>
              <a:rPr lang="en-US" sz="2600" dirty="0" smtClean="0">
                <a:solidFill>
                  <a:srgbClr val="0070C0"/>
                </a:solidFill>
                <a:latin typeface="Arial" charset="0"/>
              </a:rPr>
              <a:t>Statistical significance vs. biological significance</a:t>
            </a:r>
          </a:p>
          <a:p>
            <a:pPr lvl="1" eaLnBrk="1" hangingPunct="1">
              <a:lnSpc>
                <a:spcPct val="90000"/>
              </a:lnSpc>
              <a:spcBef>
                <a:spcPts val="0"/>
              </a:spcBef>
              <a:spcAft>
                <a:spcPts val="1200"/>
              </a:spcAft>
              <a:buClr>
                <a:srgbClr val="0BD0D9"/>
              </a:buClr>
              <a:buSzPct val="95000"/>
              <a:buFont typeface="Wingdings 2" pitchFamily="18" charset="2"/>
              <a:buChar char=""/>
            </a:pPr>
            <a:r>
              <a:rPr lang="en-US" sz="2600" dirty="0" smtClean="0">
                <a:solidFill>
                  <a:srgbClr val="0070C0"/>
                </a:solidFill>
                <a:latin typeface="Arial" charset="0"/>
              </a:rPr>
              <a:t>Interpretation </a:t>
            </a:r>
            <a:r>
              <a:rPr lang="en-US" sz="2600" dirty="0" smtClean="0">
                <a:solidFill>
                  <a:srgbClr val="0070C0"/>
                </a:solidFill>
                <a:latin typeface="Arial" charset="0"/>
              </a:rPr>
              <a:t>affected by power of statistical test (number of replicates; within-test variability) and number of concentrations tested </a:t>
            </a:r>
          </a:p>
          <a:p>
            <a:pPr lvl="2" eaLnBrk="1" hangingPunct="1">
              <a:lnSpc>
                <a:spcPct val="90000"/>
              </a:lnSpc>
              <a:spcBef>
                <a:spcPts val="0"/>
              </a:spcBef>
              <a:spcAft>
                <a:spcPts val="1200"/>
              </a:spcAft>
              <a:buClr>
                <a:srgbClr val="0BD0D9"/>
              </a:buClr>
              <a:buSzPct val="60000"/>
              <a:buFont typeface="Wingdings 2" pitchFamily="18" charset="2"/>
              <a:buChar char=""/>
            </a:pPr>
            <a:r>
              <a:rPr lang="en-US" dirty="0" smtClean="0">
                <a:solidFill>
                  <a:srgbClr val="0070C0"/>
                </a:solidFill>
                <a:latin typeface="Arial" charset="0"/>
              </a:rPr>
              <a:t>Can be conducted as a 5-concentration (NOEC) or 2-concentration test (t-test)</a:t>
            </a:r>
          </a:p>
        </p:txBody>
      </p:sp>
      <p:sp>
        <p:nvSpPr>
          <p:cNvPr id="4" name="Slide Number Placeholder 3"/>
          <p:cNvSpPr>
            <a:spLocks noGrp="1"/>
          </p:cNvSpPr>
          <p:nvPr>
            <p:ph type="sldNum" sz="quarter" idx="12"/>
          </p:nvPr>
        </p:nvSpPr>
        <p:spPr/>
        <p:txBody>
          <a:bodyPr/>
          <a:lstStyle/>
          <a:p>
            <a:pPr>
              <a:defRPr/>
            </a:pPr>
            <a:fld id="{7FAF4928-30F2-4CAE-BFE7-51BB21F06ABB}" type="slidenum">
              <a:rPr lang="en-US" smtClean="0"/>
              <a:pPr>
                <a:defRPr/>
              </a:pPr>
              <a:t>10</a:t>
            </a:fld>
            <a:endParaRPr lang="en-US" dirty="0"/>
          </a:p>
        </p:txBody>
      </p:sp>
    </p:spTree>
    <p:extLst>
      <p:ext uri="{BB962C8B-B14F-4D97-AF65-F5344CB8AC3E}">
        <p14:creationId xmlns:p14="http://schemas.microsoft.com/office/powerpoint/2010/main" val="248669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28600" y="228600"/>
            <a:ext cx="8229600" cy="1143000"/>
          </a:xfrm>
          <a:prstGeom prst="rect">
            <a:avLst/>
          </a:prstGeom>
          <a:noFill/>
          <a:ln w="9525">
            <a:noFill/>
            <a:miter lim="800000"/>
            <a:headEnd/>
            <a:tailEnd/>
          </a:ln>
        </p:spPr>
        <p:txBody>
          <a:bodyPr anchor="ctr"/>
          <a:lstStyle/>
          <a:p>
            <a:pPr>
              <a:defRPr/>
            </a:pPr>
            <a:r>
              <a:rPr lang="en-US" sz="3600" b="1" dirty="0">
                <a:effectLst>
                  <a:outerShdw blurRad="38100" dist="38100" dir="2700000" algn="tl">
                    <a:srgbClr val="000000">
                      <a:alpha val="43137"/>
                    </a:srgbClr>
                  </a:outerShdw>
                </a:effectLst>
                <a:cs typeface="+mn-cs"/>
              </a:rPr>
              <a:t>Test Design and Test Power</a:t>
            </a:r>
          </a:p>
        </p:txBody>
      </p:sp>
      <p:sp>
        <p:nvSpPr>
          <p:cNvPr id="37891" name="Rectangle 3"/>
          <p:cNvSpPr>
            <a:spLocks noChangeArrowheads="1"/>
          </p:cNvSpPr>
          <p:nvPr/>
        </p:nvSpPr>
        <p:spPr bwMode="auto">
          <a:xfrm>
            <a:off x="609600" y="1219200"/>
            <a:ext cx="8001000" cy="4672048"/>
          </a:xfrm>
          <a:prstGeom prst="rect">
            <a:avLst/>
          </a:prstGeom>
          <a:noFill/>
          <a:ln w="9525">
            <a:noFill/>
            <a:miter lim="800000"/>
            <a:headEnd/>
            <a:tailEnd/>
          </a:ln>
          <a:effectLst/>
        </p:spPr>
        <p:txBody>
          <a:bodyPr>
            <a:spAutoFit/>
          </a:bodyPr>
          <a:lstStyle/>
          <a:p>
            <a:pPr marL="342900" indent="-342900">
              <a:spcBef>
                <a:spcPct val="20000"/>
              </a:spcBef>
              <a:buSzPct val="140000"/>
              <a:buFontTx/>
              <a:buChar char="•"/>
              <a:defRPr/>
            </a:pPr>
            <a:r>
              <a:rPr lang="en-US" sz="2400" dirty="0" smtClean="0">
                <a:solidFill>
                  <a:srgbClr val="0070C0"/>
                </a:solidFill>
                <a:cs typeface="Arial" panose="020B0604020202020204" pitchFamily="34" charset="0"/>
              </a:rPr>
              <a:t>Test </a:t>
            </a:r>
            <a:r>
              <a:rPr lang="en-US" sz="2400" dirty="0">
                <a:solidFill>
                  <a:srgbClr val="0070C0"/>
                </a:solidFill>
                <a:cs typeface="Arial" panose="020B0604020202020204" pitchFamily="34" charset="0"/>
              </a:rPr>
              <a:t>design </a:t>
            </a:r>
            <a:r>
              <a:rPr lang="en-US" sz="2400" dirty="0" smtClean="0">
                <a:solidFill>
                  <a:srgbClr val="0070C0"/>
                </a:solidFill>
                <a:cs typeface="Arial" panose="020B0604020202020204" pitchFamily="34" charset="0"/>
              </a:rPr>
              <a:t>includes:</a:t>
            </a:r>
          </a:p>
          <a:p>
            <a:pPr marL="800100" lvl="1" indent="-342900">
              <a:spcBef>
                <a:spcPct val="20000"/>
              </a:spcBef>
              <a:buFont typeface="Wingdings" panose="05000000000000000000" pitchFamily="2" charset="2"/>
              <a:buChar char="Ø"/>
              <a:defRPr/>
            </a:pPr>
            <a:r>
              <a:rPr lang="en-US" sz="2400" dirty="0" smtClean="0">
                <a:solidFill>
                  <a:srgbClr val="0070C0"/>
                </a:solidFill>
                <a:cs typeface="Arial" panose="020B0604020202020204" pitchFamily="34" charset="0"/>
              </a:rPr>
              <a:t>Number </a:t>
            </a:r>
            <a:r>
              <a:rPr lang="en-US" sz="2400" dirty="0">
                <a:solidFill>
                  <a:srgbClr val="0070C0"/>
                </a:solidFill>
                <a:cs typeface="Arial" panose="020B0604020202020204" pitchFamily="34" charset="0"/>
              </a:rPr>
              <a:t>of organisms/replicate </a:t>
            </a:r>
            <a:endParaRPr lang="en-US" sz="2400" dirty="0" smtClean="0">
              <a:solidFill>
                <a:srgbClr val="0070C0"/>
              </a:solidFill>
              <a:cs typeface="Arial" panose="020B0604020202020204" pitchFamily="34" charset="0"/>
            </a:endParaRPr>
          </a:p>
          <a:p>
            <a:pPr marL="800100" lvl="1" indent="-342900">
              <a:spcBef>
                <a:spcPct val="20000"/>
              </a:spcBef>
              <a:buFont typeface="Wingdings" panose="05000000000000000000" pitchFamily="2" charset="2"/>
              <a:buChar char="Ø"/>
              <a:defRPr/>
            </a:pPr>
            <a:r>
              <a:rPr lang="en-US" sz="2400" dirty="0" smtClean="0">
                <a:solidFill>
                  <a:srgbClr val="0070C0"/>
                </a:solidFill>
                <a:cs typeface="Arial" panose="020B0604020202020204" pitchFamily="34" charset="0"/>
              </a:rPr>
              <a:t>Number of </a:t>
            </a:r>
            <a:r>
              <a:rPr lang="en-US" sz="2400" dirty="0">
                <a:solidFill>
                  <a:srgbClr val="0070C0"/>
                </a:solidFill>
                <a:cs typeface="Arial" panose="020B0604020202020204" pitchFamily="34" charset="0"/>
              </a:rPr>
              <a:t>replicates per treatment (concentration)</a:t>
            </a:r>
          </a:p>
          <a:p>
            <a:pPr marL="346075" lvl="1" indent="-346075">
              <a:buSzPct val="132000"/>
              <a:buFont typeface="Arial" pitchFamily="34" charset="0"/>
              <a:buChar char="•"/>
              <a:defRPr/>
            </a:pPr>
            <a:r>
              <a:rPr lang="en-US" sz="2400" dirty="0">
                <a:solidFill>
                  <a:srgbClr val="0070C0"/>
                </a:solidFill>
                <a:cs typeface="Arial" panose="020B0604020202020204" pitchFamily="34" charset="0"/>
              </a:rPr>
              <a:t>The </a:t>
            </a:r>
            <a:r>
              <a:rPr lang="en-US" sz="2400" u="sng" dirty="0">
                <a:solidFill>
                  <a:srgbClr val="0070C0"/>
                </a:solidFill>
                <a:cs typeface="Arial" panose="020B0604020202020204" pitchFamily="34" charset="0"/>
              </a:rPr>
              <a:t>greater</a:t>
            </a:r>
            <a:r>
              <a:rPr lang="en-US" sz="2400" dirty="0">
                <a:solidFill>
                  <a:srgbClr val="0070C0"/>
                </a:solidFill>
                <a:cs typeface="Arial" panose="020B0604020202020204" pitchFamily="34" charset="0"/>
              </a:rPr>
              <a:t> the # replicates or # organisms/ </a:t>
            </a:r>
            <a:r>
              <a:rPr lang="en-US" sz="2400" dirty="0" smtClean="0">
                <a:solidFill>
                  <a:srgbClr val="0070C0"/>
                </a:solidFill>
                <a:cs typeface="Arial" panose="020B0604020202020204" pitchFamily="34" charset="0"/>
              </a:rPr>
              <a:t>replicate, </a:t>
            </a:r>
            <a:r>
              <a:rPr lang="en-US" sz="2400" dirty="0">
                <a:solidFill>
                  <a:srgbClr val="0070C0"/>
                </a:solidFill>
                <a:cs typeface="Arial" panose="020B0604020202020204" pitchFamily="34" charset="0"/>
              </a:rPr>
              <a:t>the </a:t>
            </a:r>
            <a:r>
              <a:rPr lang="en-US" sz="2400" u="sng" dirty="0">
                <a:solidFill>
                  <a:srgbClr val="0070C0"/>
                </a:solidFill>
                <a:cs typeface="Arial" panose="020B0604020202020204" pitchFamily="34" charset="0"/>
              </a:rPr>
              <a:t>greater</a:t>
            </a:r>
            <a:r>
              <a:rPr lang="en-US" sz="2400" dirty="0">
                <a:solidFill>
                  <a:srgbClr val="0070C0"/>
                </a:solidFill>
                <a:cs typeface="Arial" panose="020B0604020202020204" pitchFamily="34" charset="0"/>
              </a:rPr>
              <a:t> the test power (all else being equal)</a:t>
            </a:r>
          </a:p>
          <a:p>
            <a:pPr marL="1257300" lvl="2" indent="-342900">
              <a:buFont typeface="Wingdings" panose="05000000000000000000" pitchFamily="2" charset="2"/>
              <a:buChar char="Ø"/>
              <a:defRPr/>
            </a:pPr>
            <a:r>
              <a:rPr lang="en-US" sz="2400" dirty="0" smtClean="0">
                <a:solidFill>
                  <a:srgbClr val="0070C0"/>
                </a:solidFill>
                <a:cs typeface="Arial" panose="020B0604020202020204" pitchFamily="34" charset="0"/>
              </a:rPr>
              <a:t>decreases </a:t>
            </a:r>
            <a:r>
              <a:rPr lang="en-US" sz="2400" dirty="0">
                <a:solidFill>
                  <a:srgbClr val="0070C0"/>
                </a:solidFill>
                <a:cs typeface="Arial" panose="020B0604020202020204" pitchFamily="34" charset="0"/>
              </a:rPr>
              <a:t>within-test </a:t>
            </a:r>
            <a:r>
              <a:rPr lang="en-US" sz="2400" dirty="0" smtClean="0">
                <a:solidFill>
                  <a:srgbClr val="0070C0"/>
                </a:solidFill>
                <a:cs typeface="Arial" panose="020B0604020202020204" pitchFamily="34" charset="0"/>
              </a:rPr>
              <a:t>variance</a:t>
            </a:r>
          </a:p>
          <a:p>
            <a:pPr marL="1257300" lvl="2" indent="-342900">
              <a:buFont typeface="Wingdings" panose="05000000000000000000" pitchFamily="2" charset="2"/>
              <a:buChar char="Ø"/>
              <a:defRPr/>
            </a:pPr>
            <a:r>
              <a:rPr lang="en-US" sz="2400" dirty="0" smtClean="0">
                <a:solidFill>
                  <a:srgbClr val="0070C0"/>
                </a:solidFill>
                <a:cs typeface="Arial" panose="020B0604020202020204" pitchFamily="34" charset="0"/>
              </a:rPr>
              <a:t>increases </a:t>
            </a:r>
            <a:r>
              <a:rPr lang="en-US" sz="2400" dirty="0">
                <a:solidFill>
                  <a:srgbClr val="0070C0"/>
                </a:solidFill>
                <a:cs typeface="Arial" panose="020B0604020202020204" pitchFamily="34" charset="0"/>
              </a:rPr>
              <a:t>the probability of </a:t>
            </a:r>
            <a:r>
              <a:rPr lang="en-US" sz="2400" dirty="0" smtClean="0">
                <a:solidFill>
                  <a:srgbClr val="0070C0"/>
                </a:solidFill>
                <a:cs typeface="Arial" panose="020B0604020202020204" pitchFamily="34" charset="0"/>
              </a:rPr>
              <a:t>declaring </a:t>
            </a:r>
            <a:r>
              <a:rPr lang="en-US" sz="2400" dirty="0">
                <a:solidFill>
                  <a:srgbClr val="0070C0"/>
                </a:solidFill>
                <a:cs typeface="Arial" panose="020B0604020202020204" pitchFamily="34" charset="0"/>
              </a:rPr>
              <a:t>a significant difference between effluent and control </a:t>
            </a:r>
            <a:endParaRPr lang="en-US" sz="2400" dirty="0" smtClean="0">
              <a:solidFill>
                <a:srgbClr val="0070C0"/>
              </a:solidFill>
              <a:cs typeface="Arial" panose="020B0604020202020204" pitchFamily="34" charset="0"/>
            </a:endParaRPr>
          </a:p>
          <a:p>
            <a:pPr marL="346075" lvl="2" indent="-346075">
              <a:buSzPct val="135000"/>
              <a:buFont typeface="Arial" pitchFamily="34" charset="0"/>
              <a:buChar char="•"/>
              <a:defRPr/>
            </a:pPr>
            <a:r>
              <a:rPr lang="en-US" sz="2400" dirty="0" smtClean="0">
                <a:solidFill>
                  <a:srgbClr val="FF0000"/>
                </a:solidFill>
                <a:cs typeface="Arial" panose="020B0604020202020204" pitchFamily="34" charset="0"/>
              </a:rPr>
              <a:t>But </a:t>
            </a:r>
            <a:r>
              <a:rPr lang="en-US" sz="2400" dirty="0">
                <a:solidFill>
                  <a:srgbClr val="FF0000"/>
                </a:solidFill>
                <a:cs typeface="Arial" panose="020B0604020202020204" pitchFamily="34" charset="0"/>
              </a:rPr>
              <a:t>does increased test power lead to greater confidence in results using the traditional hypothesis approach?</a:t>
            </a:r>
          </a:p>
        </p:txBody>
      </p:sp>
      <p:sp>
        <p:nvSpPr>
          <p:cNvPr id="20484" name="Slide Number Placeholder 3"/>
          <p:cNvSpPr>
            <a:spLocks noGrp="1"/>
          </p:cNvSpPr>
          <p:nvPr>
            <p:ph type="sldNum" sz="quarter" idx="12"/>
          </p:nvPr>
        </p:nvSpPr>
        <p:spPr/>
        <p:txBody>
          <a:bodyPr/>
          <a:lstStyle/>
          <a:p>
            <a:pPr>
              <a:defRPr/>
            </a:pPr>
            <a:fld id="{5CFB532D-CC4D-4CF1-9AFC-C59889A9A345}" type="slidenum">
              <a:rPr lang="en-US" smtClean="0">
                <a:latin typeface="Times New Roman" pitchFamily="18" charset="0"/>
              </a:rPr>
              <a:pPr>
                <a:defRPr/>
              </a:pPr>
              <a:t>11</a:t>
            </a:fld>
            <a:endParaRPr lang="en-US" smtClean="0">
              <a:latin typeface="Times New Roman" pitchFamily="18" charset="0"/>
            </a:endParaRPr>
          </a:p>
        </p:txBody>
      </p:sp>
    </p:spTree>
    <p:extLst>
      <p:ext uri="{BB962C8B-B14F-4D97-AF65-F5344CB8AC3E}">
        <p14:creationId xmlns:p14="http://schemas.microsoft.com/office/powerpoint/2010/main" val="1943108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609600" y="1447800"/>
            <a:ext cx="8229600" cy="4648199"/>
          </a:xfrm>
        </p:spPr>
        <p:txBody>
          <a:bodyPr/>
          <a:lstStyle/>
          <a:p>
            <a:pPr>
              <a:lnSpc>
                <a:spcPct val="80000"/>
              </a:lnSpc>
              <a:spcBef>
                <a:spcPct val="50000"/>
              </a:spcBef>
              <a:spcAft>
                <a:spcPts val="1200"/>
              </a:spcAft>
            </a:pPr>
            <a:r>
              <a:rPr lang="en-US" sz="2800" dirty="0" smtClean="0"/>
              <a:t>To declare “toxic”, reject </a:t>
            </a:r>
            <a:r>
              <a:rPr lang="en-US" sz="2800" dirty="0" smtClean="0">
                <a:effectLst/>
              </a:rPr>
              <a:t>Ho: effluent = control </a:t>
            </a:r>
          </a:p>
          <a:p>
            <a:pPr marL="0" indent="0" algn="ctr">
              <a:lnSpc>
                <a:spcPct val="80000"/>
              </a:lnSpc>
              <a:spcBef>
                <a:spcPct val="50000"/>
              </a:spcBef>
              <a:spcAft>
                <a:spcPts val="1200"/>
              </a:spcAft>
              <a:buNone/>
            </a:pPr>
            <a:r>
              <a:rPr lang="el-GR" sz="2800" dirty="0"/>
              <a:t>μ</a:t>
            </a:r>
            <a:r>
              <a:rPr lang="en-US" sz="2800" baseline="-25000" dirty="0"/>
              <a:t>effluent</a:t>
            </a:r>
            <a:r>
              <a:rPr lang="en-US" sz="2800" dirty="0"/>
              <a:t>  </a:t>
            </a:r>
            <a:r>
              <a:rPr lang="en-US" sz="2800" dirty="0" smtClean="0"/>
              <a:t>= </a:t>
            </a:r>
            <a:r>
              <a:rPr lang="el-GR" sz="2800" dirty="0" smtClean="0"/>
              <a:t>μ</a:t>
            </a:r>
            <a:r>
              <a:rPr lang="en-US" sz="2800" baseline="-25000" dirty="0"/>
              <a:t>control</a:t>
            </a:r>
            <a:endParaRPr lang="en-US" sz="2800" dirty="0" smtClean="0">
              <a:effectLst/>
            </a:endParaRPr>
          </a:p>
          <a:p>
            <a:pPr lvl="1">
              <a:lnSpc>
                <a:spcPct val="80000"/>
              </a:lnSpc>
              <a:spcBef>
                <a:spcPct val="50000"/>
              </a:spcBef>
              <a:spcAft>
                <a:spcPts val="1200"/>
              </a:spcAft>
            </a:pPr>
            <a:r>
              <a:rPr lang="en-US" dirty="0" smtClean="0">
                <a:effectLst/>
              </a:rPr>
              <a:t> low precision: toxic sample </a:t>
            </a:r>
            <a:r>
              <a:rPr lang="en-US" dirty="0" smtClean="0"/>
              <a:t>may be declared </a:t>
            </a:r>
            <a:r>
              <a:rPr lang="en-US" dirty="0" smtClean="0">
                <a:effectLst/>
              </a:rPr>
              <a:t>“not toxic”; 	low power confirmed for some WET tests</a:t>
            </a:r>
          </a:p>
          <a:p>
            <a:pPr lvl="1">
              <a:lnSpc>
                <a:spcPct val="80000"/>
              </a:lnSpc>
              <a:spcBef>
                <a:spcPts val="1200"/>
              </a:spcBef>
              <a:spcAft>
                <a:spcPts val="1200"/>
              </a:spcAft>
            </a:pPr>
            <a:r>
              <a:rPr lang="en-US" dirty="0" smtClean="0"/>
              <a:t> high </a:t>
            </a:r>
            <a:r>
              <a:rPr lang="en-US" dirty="0"/>
              <a:t>precision: </a:t>
            </a:r>
            <a:r>
              <a:rPr lang="en-US" dirty="0" smtClean="0"/>
              <a:t>non-toxic sample may be found “toxic” 	Ho rejected for small &amp; negligible differences</a:t>
            </a:r>
            <a:endParaRPr lang="en-US" dirty="0"/>
          </a:p>
          <a:p>
            <a:pPr lvl="1">
              <a:lnSpc>
                <a:spcPct val="80000"/>
              </a:lnSpc>
              <a:spcBef>
                <a:spcPts val="1200"/>
              </a:spcBef>
              <a:spcAft>
                <a:spcPts val="1200"/>
              </a:spcAft>
            </a:pPr>
            <a:r>
              <a:rPr lang="en-US" dirty="0" smtClean="0"/>
              <a:t> disincentive to increasing precision and power</a:t>
            </a:r>
          </a:p>
          <a:p>
            <a:pPr marL="284163" lvl="1" indent="0">
              <a:lnSpc>
                <a:spcPct val="80000"/>
              </a:lnSpc>
              <a:spcBef>
                <a:spcPts val="1200"/>
              </a:spcBef>
              <a:spcAft>
                <a:spcPts val="1200"/>
              </a:spcAft>
              <a:buNone/>
            </a:pPr>
            <a:r>
              <a:rPr lang="en-US" dirty="0"/>
              <a:t>Problems of the ‘nil null’ hypothesis and NOEC or NOAEL have been discussed for years.  Good alternatives are available. Changes to regulatory practices are gradually being adopted. </a:t>
            </a:r>
          </a:p>
          <a:p>
            <a:pPr lvl="1">
              <a:lnSpc>
                <a:spcPct val="80000"/>
              </a:lnSpc>
              <a:spcBef>
                <a:spcPts val="1200"/>
              </a:spcBef>
              <a:spcAft>
                <a:spcPts val="1200"/>
              </a:spcAft>
            </a:pPr>
            <a:endParaRPr lang="en-US" dirty="0" smtClean="0"/>
          </a:p>
        </p:txBody>
      </p:sp>
      <p:sp>
        <p:nvSpPr>
          <p:cNvPr id="45059" name="Slide Number Placeholder 5"/>
          <p:cNvSpPr>
            <a:spLocks noGrp="1"/>
          </p:cNvSpPr>
          <p:nvPr>
            <p:ph type="sldNum" sz="quarter" idx="12"/>
          </p:nvPr>
        </p:nvSpPr>
        <p:spPr>
          <a:xfrm>
            <a:off x="55418" y="6221413"/>
            <a:ext cx="554182"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F2352982-F0DB-4EE7-89F4-B43DED9AFB46}" type="slidenum">
              <a:rPr lang="en-US" b="0">
                <a:solidFill>
                  <a:schemeClr val="bg1"/>
                </a:solidFill>
                <a:latin typeface="Arial Rounded MT Bold" panose="020F0704030504030204" pitchFamily="34" charset="0"/>
              </a:rPr>
              <a:pPr/>
              <a:t>12</a:t>
            </a:fld>
            <a:endParaRPr lang="en-US" b="0" dirty="0">
              <a:solidFill>
                <a:schemeClr val="bg1"/>
              </a:solidFill>
              <a:latin typeface="Arial Rounded MT Bold" panose="020F0704030504030204" pitchFamily="34" charset="0"/>
            </a:endParaRPr>
          </a:p>
        </p:txBody>
      </p:sp>
      <p:sp>
        <p:nvSpPr>
          <p:cNvPr id="15" name="Title 1"/>
          <p:cNvSpPr txBox="1">
            <a:spLocks/>
          </p:cNvSpPr>
          <p:nvPr/>
        </p:nvSpPr>
        <p:spPr bwMode="auto">
          <a:xfrm>
            <a:off x="1447800" y="523434"/>
            <a:ext cx="6873875" cy="556164"/>
          </a:xfrm>
          <a:prstGeom prst="rect">
            <a:avLst/>
          </a:prstGeom>
          <a:noFill/>
          <a:ln w="9525">
            <a:noFill/>
            <a:miter lim="800000"/>
            <a:headEnd/>
            <a:tailEnd/>
          </a:ln>
          <a:effectLst/>
        </p:spPr>
        <p:txBody>
          <a:bodyPr anchor="ctr" anchorCtr="1"/>
          <a:lstStyle/>
          <a:p>
            <a:pPr algn="ctr" eaLnBrk="1" hangingPunct="1">
              <a:defRPr/>
            </a:pPr>
            <a:r>
              <a:rPr lang="en-US" sz="3200" b="1" kern="0" dirty="0" smtClean="0">
                <a:solidFill>
                  <a:srgbClr val="002060"/>
                </a:solidFill>
                <a:latin typeface="+mj-lt"/>
                <a:ea typeface="+mj-ea"/>
                <a:cs typeface="+mj-cs"/>
              </a:rPr>
              <a:t>Current </a:t>
            </a:r>
            <a:r>
              <a:rPr lang="en-US" sz="3200" b="1" kern="0" dirty="0">
                <a:solidFill>
                  <a:srgbClr val="002060"/>
                </a:solidFill>
                <a:latin typeface="+mj-lt"/>
                <a:ea typeface="+mj-ea"/>
                <a:cs typeface="+mj-cs"/>
              </a:rPr>
              <a:t>h</a:t>
            </a:r>
            <a:r>
              <a:rPr lang="en-US" sz="3200" b="1" kern="0" dirty="0" smtClean="0">
                <a:solidFill>
                  <a:srgbClr val="002060"/>
                </a:solidFill>
                <a:latin typeface="+mj-lt"/>
                <a:ea typeface="+mj-ea"/>
                <a:cs typeface="+mj-cs"/>
              </a:rPr>
              <a:t>ypothesis test approach</a:t>
            </a:r>
            <a:endParaRPr lang="en-US" sz="3200" b="1" kern="0" dirty="0">
              <a:solidFill>
                <a:srgbClr val="002060"/>
              </a:solidFill>
              <a:latin typeface="+mj-lt"/>
              <a:ea typeface="+mj-ea"/>
              <a:cs typeface="+mj-cs"/>
            </a:endParaRPr>
          </a:p>
        </p:txBody>
      </p:sp>
      <p:pic>
        <p:nvPicPr>
          <p:cNvPr id="45061" name="Picture 8" descr="N:\Admin\Office\Logos\USEPA\epalogo.t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6335713"/>
            <a:ext cx="7016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991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446" y="1607940"/>
            <a:ext cx="3894792" cy="204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6E6471F6-96FE-44EB-B71A-3BCA40E4913C}" type="slidenum">
              <a:rPr lang="en-US" smtClean="0"/>
              <a:pPr>
                <a:defRPr/>
              </a:pPr>
              <a:t>13</a:t>
            </a:fld>
            <a:endParaRPr lang="en-US" dirty="0"/>
          </a:p>
        </p:txBody>
      </p:sp>
      <p:sp>
        <p:nvSpPr>
          <p:cNvPr id="3" name="Title 2"/>
          <p:cNvSpPr>
            <a:spLocks noGrp="1"/>
          </p:cNvSpPr>
          <p:nvPr>
            <p:ph type="title"/>
          </p:nvPr>
        </p:nvSpPr>
        <p:spPr>
          <a:xfrm>
            <a:off x="609600" y="187885"/>
            <a:ext cx="8229600" cy="847165"/>
          </a:xfrm>
          <a:solidFill>
            <a:srgbClr val="00B0F0"/>
          </a:solidFill>
        </p:spPr>
        <p:txBody>
          <a:bodyPr>
            <a:normAutofit/>
          </a:bodyPr>
          <a:lstStyle/>
          <a:p>
            <a:pPr algn="ctr"/>
            <a:r>
              <a:rPr lang="en-US" dirty="0" smtClean="0">
                <a:solidFill>
                  <a:srgbClr val="002060"/>
                </a:solidFill>
                <a:effectLst/>
              </a:rPr>
              <a:t>Test of Significant Toxicity (TST)</a:t>
            </a:r>
            <a:endParaRPr lang="en-US" dirty="0">
              <a:solidFill>
                <a:srgbClr val="002060"/>
              </a:solidFill>
              <a:effectLst/>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193" y="2441970"/>
            <a:ext cx="2379407" cy="342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333452"/>
            <a:ext cx="4983364" cy="25205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1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04800"/>
            <a:ext cx="8229600" cy="1371600"/>
          </a:xfrm>
          <a:prstGeom prst="rect">
            <a:avLst/>
          </a:prstGeom>
        </p:spPr>
        <p:txBody>
          <a:bodyPr/>
          <a:lstStyle/>
          <a:p>
            <a:pPr algn="ctr" eaLnBrk="0" hangingPunct="0">
              <a:defRPr/>
            </a:pPr>
            <a:r>
              <a:rPr lang="en-US" sz="4000" b="1" dirty="0">
                <a:solidFill>
                  <a:srgbClr val="002060"/>
                </a:solidFill>
                <a:latin typeface="+mj-lt"/>
                <a:cs typeface="Arial" pitchFamily="34" charset="0"/>
              </a:rPr>
              <a:t>How is TST </a:t>
            </a:r>
            <a:r>
              <a:rPr lang="en-US" sz="4000" b="1" dirty="0" smtClean="0">
                <a:solidFill>
                  <a:srgbClr val="002060"/>
                </a:solidFill>
                <a:latin typeface="+mj-lt"/>
                <a:cs typeface="Arial" pitchFamily="34" charset="0"/>
              </a:rPr>
              <a:t>Different </a:t>
            </a:r>
            <a:r>
              <a:rPr lang="en-US" sz="4000" b="1" dirty="0">
                <a:solidFill>
                  <a:srgbClr val="002060"/>
                </a:solidFill>
                <a:latin typeface="+mj-lt"/>
                <a:cs typeface="Arial" pitchFamily="34" charset="0"/>
              </a:rPr>
              <a:t>from </a:t>
            </a:r>
            <a:r>
              <a:rPr lang="en-US" sz="4000" b="1" dirty="0" smtClean="0">
                <a:solidFill>
                  <a:srgbClr val="002060"/>
                </a:solidFill>
                <a:latin typeface="+mj-lt"/>
                <a:cs typeface="Arial" pitchFamily="34" charset="0"/>
              </a:rPr>
              <a:t>Other </a:t>
            </a:r>
          </a:p>
          <a:p>
            <a:pPr algn="ctr" eaLnBrk="0" hangingPunct="0">
              <a:defRPr/>
            </a:pPr>
            <a:r>
              <a:rPr lang="en-US" sz="4000" b="1" dirty="0" smtClean="0">
                <a:solidFill>
                  <a:srgbClr val="002060"/>
                </a:solidFill>
                <a:latin typeface="+mj-lt"/>
                <a:cs typeface="Arial" pitchFamily="34" charset="0"/>
              </a:rPr>
              <a:t>U.S. EPA Analysis Approaches</a:t>
            </a:r>
            <a:r>
              <a:rPr lang="en-US" sz="4000" b="1" dirty="0">
                <a:solidFill>
                  <a:srgbClr val="002060"/>
                </a:solidFill>
                <a:latin typeface="+mj-lt"/>
                <a:cs typeface="Arial" pitchFamily="34" charset="0"/>
              </a:rPr>
              <a:t>? </a:t>
            </a:r>
            <a:r>
              <a:rPr lang="en-US" sz="4000" b="1" dirty="0">
                <a:solidFill>
                  <a:srgbClr val="002060"/>
                </a:solidFill>
                <a:cs typeface="Arial" pitchFamily="34" charset="0"/>
              </a:rPr>
              <a:t/>
            </a:r>
            <a:br>
              <a:rPr lang="en-US" sz="4000" b="1" dirty="0">
                <a:solidFill>
                  <a:srgbClr val="002060"/>
                </a:solidFill>
                <a:cs typeface="Arial" pitchFamily="34" charset="0"/>
              </a:rPr>
            </a:br>
            <a:endParaRPr lang="en-US" sz="4000" b="1" dirty="0">
              <a:solidFill>
                <a:srgbClr val="002060"/>
              </a:solidFill>
              <a:cs typeface="Arial" pitchFamily="34" charset="0"/>
            </a:endParaRPr>
          </a:p>
        </p:txBody>
      </p:sp>
      <p:sp>
        <p:nvSpPr>
          <p:cNvPr id="30723" name="Content Placeholder 2"/>
          <p:cNvSpPr txBox="1">
            <a:spLocks/>
          </p:cNvSpPr>
          <p:nvPr/>
        </p:nvSpPr>
        <p:spPr bwMode="auto">
          <a:xfrm>
            <a:off x="442913" y="1981200"/>
            <a:ext cx="8167687"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2400">
                <a:solidFill>
                  <a:schemeClr val="tx1"/>
                </a:solidFill>
                <a:latin typeface="Times New Roman" pitchFamily="18" charset="0"/>
                <a:cs typeface="Arial" charset="0"/>
              </a:defRPr>
            </a:lvl1pPr>
            <a:lvl2pPr marL="639763" indent="-246063"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Aft>
                <a:spcPts val="1200"/>
              </a:spcAft>
              <a:buClr>
                <a:srgbClr val="33CCCC"/>
              </a:buClr>
              <a:buSzPct val="95000"/>
              <a:buFont typeface="Wingdings 2" pitchFamily="18" charset="2"/>
              <a:buChar char=""/>
            </a:pPr>
            <a:r>
              <a:rPr lang="en-US" sz="2600" dirty="0" smtClean="0">
                <a:solidFill>
                  <a:srgbClr val="0070C0"/>
                </a:solidFill>
                <a:latin typeface="Arial" charset="0"/>
              </a:rPr>
              <a:t>TST uses explicit </a:t>
            </a:r>
            <a:r>
              <a:rPr lang="en-US" sz="2600" dirty="0" smtClean="0">
                <a:solidFill>
                  <a:schemeClr val="accent2"/>
                </a:solidFill>
                <a:latin typeface="Arial" charset="0"/>
              </a:rPr>
              <a:t>regulatory management decisions (RMDs) </a:t>
            </a:r>
            <a:r>
              <a:rPr lang="en-US" sz="2600" dirty="0" smtClean="0">
                <a:solidFill>
                  <a:srgbClr val="0070C0"/>
                </a:solidFill>
                <a:latin typeface="Arial" charset="0"/>
              </a:rPr>
              <a:t>and test design error rates to ensure that:</a:t>
            </a:r>
          </a:p>
          <a:p>
            <a:pPr marL="736600" lvl="1" indent="-342900" eaLnBrk="1" hangingPunct="1">
              <a:spcAft>
                <a:spcPts val="1200"/>
              </a:spcAft>
              <a:buClr>
                <a:srgbClr val="33CCCC"/>
              </a:buClr>
              <a:buSzPct val="60000"/>
              <a:buFont typeface="Wingdings" panose="05000000000000000000" pitchFamily="2" charset="2"/>
              <a:buChar char="Ø"/>
            </a:pPr>
            <a:r>
              <a:rPr lang="en-US" dirty="0" smtClean="0">
                <a:solidFill>
                  <a:srgbClr val="0070C0"/>
                </a:solidFill>
                <a:latin typeface="Arial" charset="0"/>
              </a:rPr>
              <a:t>Biologically insignificant effects are declared non-toxic most of the time</a:t>
            </a:r>
          </a:p>
          <a:p>
            <a:pPr marL="736600" lvl="1" indent="-342900" eaLnBrk="1" hangingPunct="1">
              <a:spcAft>
                <a:spcPts val="1200"/>
              </a:spcAft>
              <a:buClr>
                <a:srgbClr val="33CCCC"/>
              </a:buClr>
              <a:buSzPct val="60000"/>
              <a:buFont typeface="Wingdings" panose="05000000000000000000" pitchFamily="2" charset="2"/>
              <a:buChar char="Ø"/>
            </a:pPr>
            <a:r>
              <a:rPr lang="en-US" dirty="0" smtClean="0">
                <a:solidFill>
                  <a:srgbClr val="0070C0"/>
                </a:solidFill>
                <a:latin typeface="Arial" charset="0"/>
              </a:rPr>
              <a:t>Unacceptable toxicity is identified as toxic most of the time</a:t>
            </a:r>
          </a:p>
          <a:p>
            <a:pPr lvl="1" eaLnBrk="1" hangingPunct="1">
              <a:spcAft>
                <a:spcPts val="1200"/>
              </a:spcAft>
              <a:buClr>
                <a:srgbClr val="33CCCC"/>
              </a:buClr>
              <a:buSzPct val="60000"/>
              <a:buFont typeface="Wingdings 2" pitchFamily="18" charset="2"/>
              <a:buChar char=""/>
            </a:pPr>
            <a:endParaRPr lang="en-US" sz="800" dirty="0" smtClean="0">
              <a:solidFill>
                <a:srgbClr val="0070C0"/>
              </a:solidFill>
              <a:latin typeface="Arial" charset="0"/>
            </a:endParaRPr>
          </a:p>
          <a:p>
            <a:pPr eaLnBrk="1" hangingPunct="1">
              <a:spcAft>
                <a:spcPts val="1200"/>
              </a:spcAft>
              <a:buClr>
                <a:srgbClr val="33CCCC"/>
              </a:buClr>
              <a:buSzPct val="95000"/>
              <a:buFont typeface="Wingdings 2" pitchFamily="18" charset="2"/>
              <a:buChar char=""/>
            </a:pPr>
            <a:r>
              <a:rPr lang="en-US" sz="2600" dirty="0" smtClean="0">
                <a:solidFill>
                  <a:srgbClr val="0070C0"/>
                </a:solidFill>
                <a:latin typeface="Arial" charset="0"/>
              </a:rPr>
              <a:t>Result is that regulatory decisions will have higher confidence and will be more transparent using TST. </a:t>
            </a:r>
          </a:p>
          <a:p>
            <a:pPr>
              <a:spcAft>
                <a:spcPts val="1200"/>
              </a:spcAft>
              <a:buClr>
                <a:srgbClr val="33CCCC"/>
              </a:buClr>
              <a:buSzPct val="95000"/>
              <a:buFont typeface="Wingdings 2" pitchFamily="18" charset="2"/>
              <a:buChar char=""/>
            </a:pPr>
            <a:endParaRPr lang="en-US" sz="2600" dirty="0" smtClean="0">
              <a:solidFill>
                <a:srgbClr val="0070C0"/>
              </a:solidFill>
              <a:latin typeface="Arial" charset="0"/>
            </a:endParaRPr>
          </a:p>
        </p:txBody>
      </p:sp>
      <p:sp>
        <p:nvSpPr>
          <p:cNvPr id="4" name="Slide Number Placeholder 3"/>
          <p:cNvSpPr>
            <a:spLocks noGrp="1"/>
          </p:cNvSpPr>
          <p:nvPr>
            <p:ph type="sldNum" sz="quarter" idx="12"/>
          </p:nvPr>
        </p:nvSpPr>
        <p:spPr/>
        <p:txBody>
          <a:bodyPr/>
          <a:lstStyle/>
          <a:p>
            <a:pPr>
              <a:defRPr/>
            </a:pPr>
            <a:fld id="{7FAF4928-30F2-4CAE-BFE7-51BB21F06ABB}" type="slidenum">
              <a:rPr lang="en-US" smtClean="0"/>
              <a:pPr>
                <a:defRPr/>
              </a:pPr>
              <a:t>14</a:t>
            </a:fld>
            <a:endParaRPr lang="en-US" dirty="0"/>
          </a:p>
        </p:txBody>
      </p:sp>
    </p:spTree>
    <p:extLst>
      <p:ext uri="{BB962C8B-B14F-4D97-AF65-F5344CB8AC3E}">
        <p14:creationId xmlns:p14="http://schemas.microsoft.com/office/powerpoint/2010/main" val="116756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43054" y="1481680"/>
            <a:ext cx="8229600" cy="4461920"/>
          </a:xfrm>
        </p:spPr>
        <p:txBody>
          <a:bodyPr>
            <a:normAutofit/>
          </a:bodyPr>
          <a:lstStyle/>
          <a:p>
            <a:pPr marL="60325" indent="-23813" eaLnBrk="1" fontAlgn="auto" hangingPunct="1">
              <a:lnSpc>
                <a:spcPct val="120000"/>
              </a:lnSpc>
              <a:spcAft>
                <a:spcPts val="0"/>
              </a:spcAft>
              <a:buFont typeface="Wingdings" panose="05000000000000000000" pitchFamily="2" charset="2"/>
              <a:buNone/>
              <a:defRPr/>
            </a:pPr>
            <a:r>
              <a:rPr lang="en-US" sz="2800" dirty="0" smtClean="0">
                <a:effectLst/>
              </a:rPr>
              <a:t>Two-sample comparison (control, IWC)</a:t>
            </a:r>
          </a:p>
          <a:p>
            <a:pPr marL="60325" indent="-23813" fontAlgn="auto">
              <a:lnSpc>
                <a:spcPct val="120000"/>
              </a:lnSpc>
              <a:spcAft>
                <a:spcPts val="0"/>
              </a:spcAft>
              <a:buNone/>
              <a:defRPr/>
            </a:pPr>
            <a:r>
              <a:rPr lang="en-US" sz="2800" dirty="0" smtClean="0"/>
              <a:t>Proof-of-safety (non-inferiority test); set a threshold ratio-to-control </a:t>
            </a:r>
            <a:r>
              <a:rPr lang="en-US" sz="2800" i="1" dirty="0" smtClean="0"/>
              <a:t>b</a:t>
            </a:r>
            <a:r>
              <a:rPr lang="en-US" sz="2800" dirty="0" smtClean="0"/>
              <a:t> </a:t>
            </a:r>
          </a:p>
          <a:p>
            <a:pPr marL="420624" indent="-384048" eaLnBrk="1" fontAlgn="auto" hangingPunct="1">
              <a:lnSpc>
                <a:spcPct val="80000"/>
              </a:lnSpc>
              <a:spcAft>
                <a:spcPts val="0"/>
              </a:spcAft>
              <a:buFont typeface="Wingdings" panose="05000000000000000000" pitchFamily="2" charset="2"/>
              <a:buNone/>
              <a:defRPr/>
            </a:pPr>
            <a:endParaRPr lang="en-US" sz="1600" dirty="0" smtClean="0">
              <a:effectLst/>
            </a:endParaRPr>
          </a:p>
          <a:p>
            <a:pPr marL="420624" indent="-384048" algn="ctr" eaLnBrk="1" fontAlgn="auto" hangingPunct="1">
              <a:lnSpc>
                <a:spcPct val="80000"/>
              </a:lnSpc>
              <a:spcAft>
                <a:spcPts val="0"/>
              </a:spcAft>
              <a:buFont typeface="Wingdings" panose="05000000000000000000" pitchFamily="2" charset="2"/>
              <a:buNone/>
              <a:defRPr/>
            </a:pPr>
            <a:r>
              <a:rPr lang="en-US" sz="2600" dirty="0" smtClean="0">
                <a:effectLst/>
              </a:rPr>
              <a:t>H</a:t>
            </a:r>
            <a:r>
              <a:rPr lang="en-US" sz="2600" baseline="-25000" dirty="0" smtClean="0">
                <a:effectLst/>
              </a:rPr>
              <a:t>o</a:t>
            </a:r>
            <a:r>
              <a:rPr lang="en-US" sz="2600" dirty="0" smtClean="0">
                <a:effectLst/>
              </a:rPr>
              <a:t>:  </a:t>
            </a:r>
            <a:r>
              <a:rPr lang="el-GR" sz="2600" dirty="0" smtClean="0">
                <a:effectLst/>
              </a:rPr>
              <a:t>μ</a:t>
            </a:r>
            <a:r>
              <a:rPr lang="en-US" sz="2600" baseline="-25000" dirty="0" smtClean="0">
                <a:effectLst/>
              </a:rPr>
              <a:t>effluent</a:t>
            </a:r>
            <a:r>
              <a:rPr lang="en-US" sz="2600" dirty="0" smtClean="0">
                <a:effectLst/>
              </a:rPr>
              <a:t>  </a:t>
            </a:r>
            <a:r>
              <a:rPr lang="en-US" sz="2600" u="sng" dirty="0" smtClean="0">
                <a:effectLst/>
              </a:rPr>
              <a:t>&lt;</a:t>
            </a:r>
            <a:r>
              <a:rPr lang="en-US" sz="2600" dirty="0" smtClean="0">
                <a:effectLst/>
              </a:rPr>
              <a:t>  </a:t>
            </a:r>
            <a:r>
              <a:rPr lang="en-US" sz="2600" i="1" dirty="0" smtClean="0">
                <a:effectLst/>
              </a:rPr>
              <a:t>b</a:t>
            </a:r>
            <a:r>
              <a:rPr lang="en-US" sz="2600" dirty="0" smtClean="0">
                <a:effectLst/>
              </a:rPr>
              <a:t> * </a:t>
            </a:r>
            <a:r>
              <a:rPr lang="el-GR" sz="2600" dirty="0" smtClean="0">
                <a:effectLst/>
              </a:rPr>
              <a:t>μ</a:t>
            </a:r>
            <a:r>
              <a:rPr lang="en-US" sz="2600" baseline="-25000" dirty="0" smtClean="0">
                <a:effectLst/>
              </a:rPr>
              <a:t>control</a:t>
            </a:r>
            <a:r>
              <a:rPr lang="en-US" sz="2000" b="1" dirty="0" smtClean="0"/>
              <a:t/>
            </a:r>
            <a:br>
              <a:rPr lang="en-US" sz="2000" b="1" dirty="0" smtClean="0"/>
            </a:br>
            <a:endParaRPr lang="en-US" sz="2000" b="1" dirty="0" smtClean="0"/>
          </a:p>
          <a:p>
            <a:pPr marL="36576" indent="0" eaLnBrk="1" fontAlgn="auto" hangingPunct="1">
              <a:lnSpc>
                <a:spcPct val="120000"/>
              </a:lnSpc>
              <a:spcBef>
                <a:spcPts val="0"/>
              </a:spcBef>
              <a:spcAft>
                <a:spcPts val="0"/>
              </a:spcAft>
              <a:buNone/>
              <a:defRPr/>
            </a:pPr>
            <a:endParaRPr lang="en-US" sz="2600" dirty="0" smtClean="0">
              <a:effectLst/>
            </a:endParaRPr>
          </a:p>
          <a:p>
            <a:pPr marL="36576" indent="0" eaLnBrk="1" fontAlgn="auto" hangingPunct="1">
              <a:lnSpc>
                <a:spcPct val="120000"/>
              </a:lnSpc>
              <a:spcBef>
                <a:spcPts val="0"/>
              </a:spcBef>
              <a:spcAft>
                <a:spcPts val="0"/>
              </a:spcAft>
              <a:buNone/>
              <a:defRPr/>
            </a:pPr>
            <a:r>
              <a:rPr lang="en-US" sz="2600" dirty="0" smtClean="0">
                <a:effectLst/>
              </a:rPr>
              <a:t>Use Welch t-test: a</a:t>
            </a:r>
            <a:r>
              <a:rPr lang="en-US" sz="2600" dirty="0" smtClean="0"/>
              <a:t>ssumptions were evaluated for acute and chronic WET test biological endpoints</a:t>
            </a:r>
            <a:endParaRPr lang="en-US" sz="2600" dirty="0" smtClean="0">
              <a:effectLst/>
            </a:endParaRPr>
          </a:p>
          <a:p>
            <a:pPr marL="420624" indent="-384048" eaLnBrk="1" fontAlgn="auto" hangingPunct="1">
              <a:lnSpc>
                <a:spcPct val="80000"/>
              </a:lnSpc>
              <a:spcAft>
                <a:spcPts val="0"/>
              </a:spcAft>
              <a:buFont typeface="Wingdings" panose="05000000000000000000" pitchFamily="2" charset="2"/>
              <a:buNone/>
              <a:defRPr/>
            </a:pPr>
            <a:endParaRPr lang="en-US" sz="2000" b="1" dirty="0" smtClean="0"/>
          </a:p>
          <a:p>
            <a:pPr marL="420624" indent="-384048" eaLnBrk="1" fontAlgn="auto" hangingPunct="1">
              <a:lnSpc>
                <a:spcPct val="80000"/>
              </a:lnSpc>
              <a:spcAft>
                <a:spcPts val="0"/>
              </a:spcAft>
              <a:buFont typeface="Wingdings" panose="05000000000000000000" pitchFamily="2" charset="2"/>
              <a:buNone/>
              <a:defRPr/>
            </a:pPr>
            <a:endParaRPr lang="en-US" sz="1800" b="1" dirty="0" smtClean="0"/>
          </a:p>
          <a:p>
            <a:pPr marL="420624" indent="-384048" eaLnBrk="1" fontAlgn="auto" hangingPunct="1">
              <a:lnSpc>
                <a:spcPct val="80000"/>
              </a:lnSpc>
              <a:spcAft>
                <a:spcPts val="0"/>
              </a:spcAft>
              <a:buFont typeface="Wingdings" panose="05000000000000000000" pitchFamily="2" charset="2"/>
              <a:buNone/>
              <a:defRPr/>
            </a:pPr>
            <a:endParaRPr lang="en-US" sz="1800" dirty="0" smtClean="0"/>
          </a:p>
        </p:txBody>
      </p:sp>
      <p:sp>
        <p:nvSpPr>
          <p:cNvPr id="41987" name="Slide Number Placeholder 8"/>
          <p:cNvSpPr>
            <a:spLocks noGrp="1"/>
          </p:cNvSpPr>
          <p:nvPr>
            <p:ph type="sldNum" sz="quarter" idx="12"/>
          </p:nvPr>
        </p:nvSpPr>
        <p:spPr>
          <a:xfrm>
            <a:off x="27709" y="6224588"/>
            <a:ext cx="609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5D0A5AC-688C-4C9C-8C01-58B87C6AF598}" type="slidenum">
              <a:rPr lang="en-US" b="0">
                <a:solidFill>
                  <a:schemeClr val="bg1"/>
                </a:solidFill>
                <a:latin typeface="Arial Rounded MT Bold" panose="020F0704030504030204" pitchFamily="34" charset="0"/>
              </a:rPr>
              <a:pPr/>
              <a:t>15</a:t>
            </a:fld>
            <a:endParaRPr lang="en-US" b="0" dirty="0">
              <a:solidFill>
                <a:schemeClr val="bg1"/>
              </a:solidFill>
              <a:latin typeface="Arial Rounded MT Bold" panose="020F0704030504030204" pitchFamily="34" charset="0"/>
            </a:endParaRPr>
          </a:p>
        </p:txBody>
      </p:sp>
      <p:sp>
        <p:nvSpPr>
          <p:cNvPr id="20" name="Title 1"/>
          <p:cNvSpPr txBox="1">
            <a:spLocks/>
          </p:cNvSpPr>
          <p:nvPr/>
        </p:nvSpPr>
        <p:spPr bwMode="auto">
          <a:xfrm>
            <a:off x="914400" y="228600"/>
            <a:ext cx="7239000" cy="860967"/>
          </a:xfrm>
          <a:prstGeom prst="rect">
            <a:avLst/>
          </a:prstGeom>
          <a:noFill/>
          <a:ln w="9525">
            <a:noFill/>
            <a:miter lim="800000"/>
            <a:headEnd/>
            <a:tailEnd/>
          </a:ln>
          <a:effectLst/>
        </p:spPr>
        <p:txBody>
          <a:bodyPr anchor="ctr" anchorCtr="1"/>
          <a:lstStyle/>
          <a:p>
            <a:pPr algn="ctr" eaLnBrk="1" hangingPunct="1">
              <a:defRPr/>
            </a:pPr>
            <a:r>
              <a:rPr lang="en-US" sz="3200" b="1" kern="0" dirty="0">
                <a:latin typeface="+mj-lt"/>
                <a:ea typeface="+mj-ea"/>
                <a:cs typeface="+mj-cs"/>
              </a:rPr>
              <a:t>TST WET Analysis Approach</a:t>
            </a:r>
          </a:p>
        </p:txBody>
      </p:sp>
      <p:pic>
        <p:nvPicPr>
          <p:cNvPr id="41989" name="Picture 8" descr="N:\Admin\Office\Logos\USEPA\epalogo.t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6335713"/>
            <a:ext cx="7016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447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543800" cy="1139825"/>
          </a:xfrm>
        </p:spPr>
        <p:txBody>
          <a:bodyPr anchor="ctr"/>
          <a:lstStyle/>
          <a:p>
            <a:pPr algn="ctr">
              <a:defRPr/>
            </a:pPr>
            <a:r>
              <a:rPr lang="en-US" sz="2000" dirty="0" smtClean="0">
                <a:solidFill>
                  <a:schemeClr val="tx1"/>
                </a:solidFill>
              </a:rPr>
              <a:t>Example for </a:t>
            </a:r>
            <a:r>
              <a:rPr lang="en-US" sz="2000" i="1" dirty="0" smtClean="0">
                <a:solidFill>
                  <a:schemeClr val="tx1"/>
                </a:solidFill>
              </a:rPr>
              <a:t>Ceriodaphnia</a:t>
            </a:r>
            <a:r>
              <a:rPr lang="en-US" sz="2000" dirty="0" smtClean="0">
                <a:solidFill>
                  <a:schemeClr val="tx1"/>
                </a:solidFill>
              </a:rPr>
              <a:t> chronic reproduction</a:t>
            </a:r>
            <a:br>
              <a:rPr lang="en-US" sz="2000" dirty="0" smtClean="0">
                <a:solidFill>
                  <a:schemeClr val="tx1"/>
                </a:solidFill>
              </a:rPr>
            </a:br>
            <a:r>
              <a:rPr lang="en-US" sz="1600" dirty="0" smtClean="0">
                <a:solidFill>
                  <a:schemeClr val="tx1"/>
                </a:solidFill>
              </a:rPr>
              <a:t>b = 0.75</a:t>
            </a:r>
            <a:r>
              <a:rPr lang="en-US" sz="1600" dirty="0">
                <a:solidFill>
                  <a:schemeClr val="tx1"/>
                </a:solidFill>
              </a:rPr>
              <a:t> </a:t>
            </a:r>
            <a:r>
              <a:rPr lang="en-US" sz="1600" dirty="0" smtClean="0">
                <a:solidFill>
                  <a:schemeClr val="tx1"/>
                </a:solidFill>
              </a:rPr>
              <a:t>(critical effect size 25% decrease)</a:t>
            </a:r>
            <a:br>
              <a:rPr lang="en-US" sz="1600" dirty="0" smtClean="0">
                <a:solidFill>
                  <a:schemeClr val="tx1"/>
                </a:solidFill>
              </a:rPr>
            </a:br>
            <a:r>
              <a:rPr lang="en-US" sz="1600" dirty="0" smtClean="0">
                <a:solidFill>
                  <a:schemeClr val="tx1"/>
                </a:solidFill>
              </a:rPr>
              <a:t>effluent </a:t>
            </a:r>
            <a:r>
              <a:rPr lang="en-US" sz="1600" dirty="0">
                <a:solidFill>
                  <a:schemeClr val="tx1"/>
                </a:solidFill>
              </a:rPr>
              <a:t>ratio to control = </a:t>
            </a:r>
            <a:r>
              <a:rPr lang="en-US" sz="1600" dirty="0" smtClean="0">
                <a:solidFill>
                  <a:schemeClr val="tx1"/>
                </a:solidFill>
              </a:rPr>
              <a:t>0.78 (actual effect size 22% decrease)</a:t>
            </a:r>
            <a:endParaRPr lang="en-US" sz="1600" dirty="0">
              <a:solidFill>
                <a:schemeClr val="tx1"/>
              </a:solidFill>
            </a:endParaRPr>
          </a:p>
        </p:txBody>
      </p:sp>
      <p:sp>
        <p:nvSpPr>
          <p:cNvPr id="4" name="Slide Number Placeholder 3"/>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FFD0263D-C00A-42C8-B053-CD3A8189D26E}" type="slidenum">
              <a:rPr lang="en-US">
                <a:latin typeface="Arial" panose="020B0604020202020204" pitchFamily="34" charset="0"/>
              </a:rPr>
              <a:pPr/>
              <a:t>16</a:t>
            </a:fld>
            <a:endParaRPr lang="en-US" dirty="0">
              <a:latin typeface="Arial" panose="020B0604020202020204" pitchFamily="34" charset="0"/>
            </a:endParaRPr>
          </a:p>
        </p:txBody>
      </p:sp>
      <p:pic>
        <p:nvPicPr>
          <p:cNvPr id="61444"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391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8" descr="N:\Admin\Office\Logos\USEPA\epalogo.t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6335713"/>
            <a:ext cx="7016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94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762000" y="1698626"/>
            <a:ext cx="8229600" cy="4525962"/>
          </a:xfrm>
        </p:spPr>
        <p:txBody>
          <a:bodyPr>
            <a:normAutofit/>
          </a:bodyPr>
          <a:lstStyle/>
          <a:p>
            <a:pPr marL="420624" indent="-384048" eaLnBrk="1" fontAlgn="auto" hangingPunct="1">
              <a:lnSpc>
                <a:spcPct val="80000"/>
              </a:lnSpc>
              <a:spcAft>
                <a:spcPts val="0"/>
              </a:spcAft>
              <a:buFont typeface="Wingdings" panose="05000000000000000000" pitchFamily="2" charset="2"/>
              <a:buNone/>
              <a:defRPr/>
            </a:pPr>
            <a:endParaRPr lang="en-US" sz="2400" dirty="0" smtClean="0"/>
          </a:p>
          <a:p>
            <a:pPr marL="493776" indent="-457200" eaLnBrk="1" fontAlgn="auto" hangingPunct="1">
              <a:lnSpc>
                <a:spcPct val="120000"/>
              </a:lnSpc>
              <a:spcBef>
                <a:spcPts val="0"/>
              </a:spcBef>
              <a:spcAft>
                <a:spcPts val="0"/>
              </a:spcAft>
              <a:buSzPct val="125000"/>
              <a:buFont typeface="Arial" panose="020B0604020202020204" pitchFamily="34" charset="0"/>
              <a:buChar char="•"/>
              <a:defRPr/>
            </a:pPr>
            <a:r>
              <a:rPr lang="en-US" sz="2600" dirty="0" smtClean="0">
                <a:effectLst/>
              </a:rPr>
              <a:t>Only control and IWC are statistically compared</a:t>
            </a:r>
          </a:p>
          <a:p>
            <a:pPr marL="784289" lvl="1" indent="-457200" fontAlgn="auto">
              <a:lnSpc>
                <a:spcPct val="120000"/>
              </a:lnSpc>
              <a:spcBef>
                <a:spcPts val="0"/>
              </a:spcBef>
              <a:spcAft>
                <a:spcPts val="0"/>
              </a:spcAft>
              <a:buFont typeface="Wingdings" panose="05000000000000000000" pitchFamily="2" charset="2"/>
              <a:buChar char="§"/>
              <a:defRPr/>
            </a:pPr>
            <a:r>
              <a:rPr lang="en-US" sz="2600" dirty="0" smtClean="0"/>
              <a:t>Lower cost than multi-concentration test</a:t>
            </a:r>
          </a:p>
          <a:p>
            <a:pPr marL="784289" lvl="1" indent="-457200" fontAlgn="auto">
              <a:lnSpc>
                <a:spcPct val="120000"/>
              </a:lnSpc>
              <a:spcBef>
                <a:spcPts val="0"/>
              </a:spcBef>
              <a:spcAft>
                <a:spcPts val="0"/>
              </a:spcAft>
              <a:buFont typeface="Wingdings" panose="05000000000000000000" pitchFamily="2" charset="2"/>
              <a:buChar char="§"/>
              <a:defRPr/>
            </a:pPr>
            <a:r>
              <a:rPr lang="en-US" sz="2600" dirty="0" smtClean="0"/>
              <a:t>Replication (N)</a:t>
            </a:r>
            <a:r>
              <a:rPr lang="en-US" sz="2600" dirty="0" smtClean="0">
                <a:effectLst/>
              </a:rPr>
              <a:t> can be increased</a:t>
            </a:r>
          </a:p>
          <a:p>
            <a:pPr marL="784289" lvl="1" indent="-457200" fontAlgn="auto">
              <a:lnSpc>
                <a:spcPct val="120000"/>
              </a:lnSpc>
              <a:spcBef>
                <a:spcPts val="0"/>
              </a:spcBef>
              <a:spcAft>
                <a:spcPts val="0"/>
              </a:spcAft>
              <a:buFont typeface="Wingdings" panose="05000000000000000000" pitchFamily="2" charset="2"/>
              <a:buChar char="§"/>
              <a:defRPr/>
            </a:pPr>
            <a:endParaRPr lang="en-US" sz="2600" dirty="0" smtClean="0">
              <a:effectLst/>
            </a:endParaRPr>
          </a:p>
          <a:p>
            <a:pPr marL="493776" indent="-457200" eaLnBrk="1" fontAlgn="auto" hangingPunct="1">
              <a:lnSpc>
                <a:spcPct val="120000"/>
              </a:lnSpc>
              <a:spcBef>
                <a:spcPts val="0"/>
              </a:spcBef>
              <a:spcAft>
                <a:spcPts val="0"/>
              </a:spcAft>
              <a:buSzPct val="125000"/>
              <a:buFont typeface="Arial" panose="020B0604020202020204" pitchFamily="34" charset="0"/>
              <a:buChar char="•"/>
              <a:defRPr/>
            </a:pPr>
            <a:r>
              <a:rPr lang="en-US" sz="2600" dirty="0" smtClean="0">
                <a:effectLst/>
              </a:rPr>
              <a:t>Permittee must demonstrate that IWC is </a:t>
            </a:r>
            <a:r>
              <a:rPr lang="en-US" sz="2600" u="sng" dirty="0" smtClean="0">
                <a:effectLst/>
              </a:rPr>
              <a:t>not</a:t>
            </a:r>
            <a:r>
              <a:rPr lang="en-US" sz="2600" dirty="0" smtClean="0">
                <a:effectLst/>
              </a:rPr>
              <a:t> toxic</a:t>
            </a:r>
          </a:p>
          <a:p>
            <a:pPr marL="784289" lvl="1" indent="-457200" fontAlgn="auto">
              <a:lnSpc>
                <a:spcPct val="120000"/>
              </a:lnSpc>
              <a:spcBef>
                <a:spcPts val="0"/>
              </a:spcBef>
              <a:spcAft>
                <a:spcPts val="0"/>
              </a:spcAft>
              <a:buFont typeface="Wingdings" panose="05000000000000000000" pitchFamily="2" charset="2"/>
              <a:buChar char="§"/>
              <a:defRPr/>
            </a:pPr>
            <a:r>
              <a:rPr lang="en-US" sz="2600" dirty="0" smtClean="0">
                <a:effectLst/>
              </a:rPr>
              <a:t>Toxicity has been documented previously</a:t>
            </a:r>
          </a:p>
          <a:p>
            <a:pPr marL="784289" lvl="1" indent="-457200" fontAlgn="auto">
              <a:lnSpc>
                <a:spcPct val="120000"/>
              </a:lnSpc>
              <a:spcBef>
                <a:spcPts val="0"/>
              </a:spcBef>
              <a:spcAft>
                <a:spcPts val="0"/>
              </a:spcAft>
              <a:buFont typeface="Wingdings" panose="05000000000000000000" pitchFamily="2" charset="2"/>
              <a:buChar char="§"/>
              <a:defRPr/>
            </a:pPr>
            <a:r>
              <a:rPr lang="en-US" sz="2600" dirty="0" smtClean="0"/>
              <a:t>Cause to exceed limit has been established (“Reasonable Potential Determination”)</a:t>
            </a:r>
            <a:endParaRPr lang="en-US" sz="2600" dirty="0" smtClean="0">
              <a:effectLst/>
            </a:endParaRPr>
          </a:p>
          <a:p>
            <a:pPr marL="420624" indent="-384048" eaLnBrk="1" fontAlgn="auto" hangingPunct="1">
              <a:lnSpc>
                <a:spcPct val="80000"/>
              </a:lnSpc>
              <a:spcAft>
                <a:spcPts val="0"/>
              </a:spcAft>
              <a:buFont typeface="Wingdings" panose="05000000000000000000" pitchFamily="2" charset="2"/>
              <a:buNone/>
              <a:defRPr/>
            </a:pPr>
            <a:endParaRPr lang="en-US" sz="2000" b="1" dirty="0" smtClean="0"/>
          </a:p>
          <a:p>
            <a:pPr marL="420624" indent="-384048" eaLnBrk="1" fontAlgn="auto" hangingPunct="1">
              <a:lnSpc>
                <a:spcPct val="80000"/>
              </a:lnSpc>
              <a:spcAft>
                <a:spcPts val="0"/>
              </a:spcAft>
              <a:buFont typeface="Wingdings" panose="05000000000000000000" pitchFamily="2" charset="2"/>
              <a:buNone/>
              <a:defRPr/>
            </a:pPr>
            <a:endParaRPr lang="en-US" sz="1800" b="1" dirty="0" smtClean="0"/>
          </a:p>
          <a:p>
            <a:pPr marL="420624" indent="-384048" eaLnBrk="1" fontAlgn="auto" hangingPunct="1">
              <a:lnSpc>
                <a:spcPct val="80000"/>
              </a:lnSpc>
              <a:spcAft>
                <a:spcPts val="0"/>
              </a:spcAft>
              <a:buFont typeface="Wingdings" panose="05000000000000000000" pitchFamily="2" charset="2"/>
              <a:buNone/>
              <a:defRPr/>
            </a:pPr>
            <a:endParaRPr lang="en-US" sz="1800" dirty="0" smtClean="0"/>
          </a:p>
        </p:txBody>
      </p:sp>
      <p:sp>
        <p:nvSpPr>
          <p:cNvPr id="41987"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5D0A5AC-688C-4C9C-8C01-58B87C6AF598}" type="slidenum">
              <a:rPr lang="en-US" b="0">
                <a:solidFill>
                  <a:schemeClr val="bg1"/>
                </a:solidFill>
                <a:latin typeface="Arial Rounded MT Bold" panose="020F0704030504030204" pitchFamily="34" charset="0"/>
              </a:rPr>
              <a:pPr/>
              <a:t>17</a:t>
            </a:fld>
            <a:endParaRPr lang="en-US" b="0" dirty="0">
              <a:solidFill>
                <a:schemeClr val="bg1"/>
              </a:solidFill>
              <a:latin typeface="Arial Rounded MT Bold" panose="020F0704030504030204" pitchFamily="34" charset="0"/>
            </a:endParaRPr>
          </a:p>
        </p:txBody>
      </p:sp>
      <p:sp>
        <p:nvSpPr>
          <p:cNvPr id="20" name="Title 1"/>
          <p:cNvSpPr txBox="1">
            <a:spLocks/>
          </p:cNvSpPr>
          <p:nvPr/>
        </p:nvSpPr>
        <p:spPr bwMode="auto">
          <a:xfrm>
            <a:off x="1082675" y="381000"/>
            <a:ext cx="7239000" cy="1139825"/>
          </a:xfrm>
          <a:prstGeom prst="rect">
            <a:avLst/>
          </a:prstGeom>
          <a:noFill/>
          <a:ln w="9525">
            <a:noFill/>
            <a:miter lim="800000"/>
            <a:headEnd/>
            <a:tailEnd/>
          </a:ln>
          <a:effectLst/>
        </p:spPr>
        <p:txBody>
          <a:bodyPr anchor="ctr" anchorCtr="1"/>
          <a:lstStyle/>
          <a:p>
            <a:pPr algn="ctr" eaLnBrk="1" hangingPunct="1">
              <a:defRPr/>
            </a:pPr>
            <a:r>
              <a:rPr lang="en-US" sz="2800" b="1" dirty="0" smtClean="0"/>
              <a:t>TST: Paradigm </a:t>
            </a:r>
            <a:r>
              <a:rPr lang="en-US" sz="2800" b="1" dirty="0"/>
              <a:t>Shift for WET </a:t>
            </a:r>
            <a:r>
              <a:rPr lang="en-US" sz="2800" b="1" dirty="0" smtClean="0"/>
              <a:t>Testing applied to compliance monitoring</a:t>
            </a:r>
            <a:endParaRPr lang="en-US" sz="2800" kern="0" dirty="0">
              <a:solidFill>
                <a:srgbClr val="355777"/>
              </a:solidFill>
              <a:effectLst>
                <a:outerShdw blurRad="38100" dist="38100" dir="2700000" algn="tl">
                  <a:srgbClr val="000000"/>
                </a:outerShdw>
              </a:effectLst>
              <a:latin typeface="+mj-lt"/>
              <a:ea typeface="+mj-ea"/>
              <a:cs typeface="+mj-cs"/>
            </a:endParaRPr>
          </a:p>
        </p:txBody>
      </p:sp>
      <p:pic>
        <p:nvPicPr>
          <p:cNvPr id="41989" name="Picture 8" descr="N:\Admin\Office\Logos\USEPA\epalogo.t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6335713"/>
            <a:ext cx="7016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314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609600" y="1254123"/>
            <a:ext cx="8229600" cy="4765677"/>
          </a:xfrm>
        </p:spPr>
        <p:txBody>
          <a:bodyPr/>
          <a:lstStyle/>
          <a:p>
            <a:pPr eaLnBrk="1" hangingPunct="1">
              <a:lnSpc>
                <a:spcPct val="90000"/>
              </a:lnSpc>
              <a:spcBef>
                <a:spcPct val="50000"/>
              </a:spcBef>
              <a:defRPr/>
            </a:pPr>
            <a:r>
              <a:rPr lang="en-US" sz="2800" dirty="0" smtClean="0">
                <a:effectLst/>
              </a:rPr>
              <a:t>Chronic test biological endpoints: </a:t>
            </a:r>
          </a:p>
          <a:p>
            <a:pPr lvl="1">
              <a:lnSpc>
                <a:spcPct val="90000"/>
              </a:lnSpc>
              <a:spcBef>
                <a:spcPct val="50000"/>
              </a:spcBef>
              <a:defRPr/>
            </a:pPr>
            <a:r>
              <a:rPr lang="en-US" sz="2800" dirty="0" smtClean="0"/>
              <a:t> Distributions are leptokurtic; extremes are truncated by </a:t>
            </a:r>
            <a:r>
              <a:rPr lang="en-US" sz="2800" dirty="0" smtClean="0">
                <a:effectLst/>
              </a:rPr>
              <a:t>Test Acceptability Criteria</a:t>
            </a:r>
            <a:endParaRPr lang="en-US" sz="2800" dirty="0" smtClean="0"/>
          </a:p>
          <a:p>
            <a:pPr lvl="1">
              <a:lnSpc>
                <a:spcPct val="90000"/>
              </a:lnSpc>
              <a:spcBef>
                <a:spcPct val="50000"/>
              </a:spcBef>
              <a:defRPr/>
            </a:pPr>
            <a:r>
              <a:rPr lang="en-US" sz="2800" dirty="0" smtClean="0">
                <a:effectLst/>
              </a:rPr>
              <a:t> Unequal variances for Control</a:t>
            </a:r>
            <a:r>
              <a:rPr lang="en-US" sz="2800" dirty="0" smtClean="0"/>
              <a:t> &amp;</a:t>
            </a:r>
            <a:r>
              <a:rPr lang="en-US" sz="2800" dirty="0" smtClean="0">
                <a:effectLst/>
              </a:rPr>
              <a:t> Effluent</a:t>
            </a:r>
          </a:p>
          <a:p>
            <a:pPr lvl="1">
              <a:lnSpc>
                <a:spcPct val="90000"/>
              </a:lnSpc>
              <a:spcBef>
                <a:spcPct val="50000"/>
              </a:spcBef>
              <a:defRPr/>
            </a:pPr>
            <a:r>
              <a:rPr lang="en-US" sz="2800" dirty="0"/>
              <a:t> </a:t>
            </a:r>
            <a:r>
              <a:rPr lang="en-US" sz="2800" dirty="0" smtClean="0"/>
              <a:t>Effluent skewed to left (non-normal)</a:t>
            </a:r>
            <a:endParaRPr lang="en-US" sz="2800" dirty="0" smtClean="0">
              <a:effectLst/>
            </a:endParaRPr>
          </a:p>
          <a:p>
            <a:pPr>
              <a:lnSpc>
                <a:spcPct val="90000"/>
              </a:lnSpc>
              <a:spcBef>
                <a:spcPct val="50000"/>
              </a:spcBef>
              <a:defRPr/>
            </a:pPr>
            <a:r>
              <a:rPr lang="en-US" sz="2800" dirty="0" smtClean="0"/>
              <a:t>Acute toxicity test survival endpoint:</a:t>
            </a:r>
            <a:r>
              <a:rPr lang="en-US" sz="2800" dirty="0"/>
              <a:t> </a:t>
            </a:r>
            <a:r>
              <a:rPr lang="en-US" sz="2800" dirty="0" smtClean="0"/>
              <a:t> </a:t>
            </a:r>
            <a:r>
              <a:rPr lang="en-US" sz="2800" dirty="0" err="1" smtClean="0"/>
              <a:t>arcsin</a:t>
            </a:r>
            <a:r>
              <a:rPr lang="en-US" sz="2800" dirty="0" smtClean="0"/>
              <a:t> transform</a:t>
            </a:r>
          </a:p>
          <a:p>
            <a:pPr>
              <a:lnSpc>
                <a:spcPct val="90000"/>
              </a:lnSpc>
              <a:spcBef>
                <a:spcPct val="50000"/>
              </a:spcBef>
              <a:defRPr/>
            </a:pPr>
            <a:r>
              <a:rPr lang="en-US" sz="2800" u="sng" dirty="0"/>
              <a:t>Welch t-test has close to nominal level</a:t>
            </a:r>
            <a:r>
              <a:rPr lang="en-US" sz="2800" dirty="0"/>
              <a:t> </a:t>
            </a:r>
            <a:r>
              <a:rPr lang="en-US" dirty="0"/>
              <a:t>(simulated WET data, Zheng et al. </a:t>
            </a:r>
            <a:r>
              <a:rPr lang="en-US" dirty="0" smtClean="0"/>
              <a:t>2013; and other studies)</a:t>
            </a:r>
          </a:p>
        </p:txBody>
      </p:sp>
      <p:sp>
        <p:nvSpPr>
          <p:cNvPr id="4608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F29C2B2-5D36-4BD6-AEB6-C05375192C96}" type="slidenum">
              <a:rPr lang="en-US" b="0">
                <a:solidFill>
                  <a:schemeClr val="bg1"/>
                </a:solidFill>
                <a:latin typeface="Arial Rounded MT Bold" panose="020F0704030504030204" pitchFamily="34" charset="0"/>
              </a:rPr>
              <a:pPr/>
              <a:t>18</a:t>
            </a:fld>
            <a:endParaRPr lang="en-US" b="0" dirty="0">
              <a:solidFill>
                <a:schemeClr val="bg1"/>
              </a:solidFill>
              <a:latin typeface="Arial Rounded MT Bold" panose="020F0704030504030204" pitchFamily="34" charset="0"/>
            </a:endParaRPr>
          </a:p>
        </p:txBody>
      </p:sp>
      <p:sp>
        <p:nvSpPr>
          <p:cNvPr id="15" name="Title 1"/>
          <p:cNvSpPr txBox="1">
            <a:spLocks/>
          </p:cNvSpPr>
          <p:nvPr/>
        </p:nvSpPr>
        <p:spPr bwMode="auto">
          <a:xfrm>
            <a:off x="1524000" y="149225"/>
            <a:ext cx="6019800" cy="900110"/>
          </a:xfrm>
          <a:prstGeom prst="rect">
            <a:avLst/>
          </a:prstGeom>
          <a:noFill/>
          <a:ln w="9525">
            <a:noFill/>
            <a:miter lim="800000"/>
            <a:headEnd/>
            <a:tailEnd/>
          </a:ln>
          <a:effectLst/>
        </p:spPr>
        <p:txBody>
          <a:bodyPr anchor="ctr" anchorCtr="1"/>
          <a:lstStyle/>
          <a:p>
            <a:pPr algn="ctr" eaLnBrk="1" hangingPunct="1">
              <a:defRPr/>
            </a:pPr>
            <a:r>
              <a:rPr lang="en-US" sz="3200" b="1" kern="0" dirty="0" smtClean="0">
                <a:solidFill>
                  <a:srgbClr val="002060"/>
                </a:solidFill>
                <a:latin typeface="+mj-lt"/>
                <a:ea typeface="+mj-ea"/>
                <a:cs typeface="+mj-cs"/>
              </a:rPr>
              <a:t>TST: Welch t-test suitable?</a:t>
            </a:r>
            <a:endParaRPr lang="en-US" sz="3200" b="1" kern="0" dirty="0">
              <a:solidFill>
                <a:srgbClr val="003F69"/>
              </a:solidFill>
              <a:latin typeface="+mj-lt"/>
              <a:ea typeface="+mj-ea"/>
              <a:cs typeface="+mj-cs"/>
            </a:endParaRPr>
          </a:p>
        </p:txBody>
      </p:sp>
      <p:pic>
        <p:nvPicPr>
          <p:cNvPr id="46085" name="Picture 8" descr="N:\Admin\Office\Logos\USEPA\epalogo.t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6335713"/>
            <a:ext cx="7016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699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p:nvPr>
        </p:nvSpPr>
        <p:spPr>
          <a:xfrm>
            <a:off x="685800" y="1600200"/>
            <a:ext cx="7772400" cy="2438400"/>
          </a:xfrm>
        </p:spPr>
        <p:txBody>
          <a:bodyPr/>
          <a:lstStyle/>
          <a:p>
            <a:r>
              <a:rPr lang="en-US" altLang="en-US" dirty="0">
                <a:solidFill>
                  <a:srgbClr val="0000FF"/>
                </a:solidFill>
                <a:cs typeface="Tahoma" pitchFamily="34" charset="0"/>
              </a:rPr>
              <a:t>To Restore and Maintain the Chemical, Physical, and Biological Integrity of the Nation's Waters</a:t>
            </a:r>
          </a:p>
          <a:p>
            <a:pPr lvl="1"/>
            <a:r>
              <a:rPr lang="en-US" dirty="0" smtClean="0"/>
              <a:t>Implemented </a:t>
            </a:r>
            <a:r>
              <a:rPr lang="en-US" dirty="0"/>
              <a:t>pollution control programs such as setting wastewater standards for </a:t>
            </a:r>
            <a:r>
              <a:rPr lang="en-US" dirty="0" smtClean="0"/>
              <a:t>industry;</a:t>
            </a:r>
          </a:p>
          <a:p>
            <a:pPr lvl="1"/>
            <a:r>
              <a:rPr lang="en-US" dirty="0" smtClean="0"/>
              <a:t>Set </a:t>
            </a:r>
            <a:r>
              <a:rPr lang="en-US" dirty="0"/>
              <a:t>water quality standards for all contaminants in surface waters.</a:t>
            </a:r>
          </a:p>
        </p:txBody>
      </p:sp>
      <p:sp>
        <p:nvSpPr>
          <p:cNvPr id="5" name="Slide Number Placeholder 4"/>
          <p:cNvSpPr>
            <a:spLocks noGrp="1"/>
          </p:cNvSpPr>
          <p:nvPr>
            <p:ph type="sldNum" sz="quarter" idx="12"/>
          </p:nvPr>
        </p:nvSpPr>
        <p:spPr>
          <a:prstGeom prst="rect">
            <a:avLst/>
          </a:prstGeom>
        </p:spPr>
        <p:txBody>
          <a:bodyPr/>
          <a:lstStyle/>
          <a:p>
            <a:fld id="{D6046D9C-0A24-4D9A-AA12-8F07431ABD62}" type="slidenum">
              <a:rPr lang="en-US" smtClean="0"/>
              <a:t>1</a:t>
            </a:fld>
            <a:endParaRPr lang="en-US"/>
          </a:p>
        </p:txBody>
      </p:sp>
      <p:pic>
        <p:nvPicPr>
          <p:cNvPr id="11" name="Picture 2" descr="nrcsstream_sm_a"/>
          <p:cNvPicPr>
            <a:picLocks noChangeAspect="1" noChangeArrowheads="1"/>
          </p:cNvPicPr>
          <p:nvPr/>
        </p:nvPicPr>
        <p:blipFill>
          <a:blip r:embed="rId3" cstate="print">
            <a:extLst>
              <a:ext uri="{28A0092B-C50C-407E-A947-70E740481C1C}">
                <a14:useLocalDpi xmlns:a14="http://schemas.microsoft.com/office/drawing/2010/main" val="0"/>
              </a:ext>
            </a:extLst>
          </a:blip>
          <a:srcRect r="3705" b="6897"/>
          <a:stretch>
            <a:fillRect/>
          </a:stretch>
        </p:blipFill>
        <p:spPr bwMode="auto">
          <a:xfrm>
            <a:off x="6021388" y="4495800"/>
            <a:ext cx="2701925" cy="2286000"/>
          </a:xfrm>
          <a:prstGeom prst="rect">
            <a:avLst/>
          </a:prstGeom>
          <a:noFill/>
          <a:ln w="9525">
            <a:solidFill>
              <a:schemeClr val="tx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5" descr="lake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963" y="4495800"/>
            <a:ext cx="2857500" cy="2286000"/>
          </a:xfrm>
          <a:prstGeom prst="rect">
            <a:avLst/>
          </a:prstGeom>
          <a:noFill/>
          <a:ln w="9525">
            <a:solidFill>
              <a:schemeClr val="tx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6" descr="home-river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9463" y="4495800"/>
            <a:ext cx="2701925" cy="2286000"/>
          </a:xfrm>
          <a:prstGeom prst="rect">
            <a:avLst/>
          </a:prstGeom>
          <a:noFill/>
          <a:ln w="9525">
            <a:solidFill>
              <a:schemeClr val="tx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57200" y="704850"/>
            <a:ext cx="8229600" cy="742950"/>
          </a:xfrm>
          <a:prstGeom prst="rect">
            <a:avLst/>
          </a:prstGeom>
        </p:spPr>
        <p:txBody>
          <a:bodyPr/>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3200" kern="0" dirty="0" smtClean="0">
                <a:solidFill>
                  <a:srgbClr val="056CB6"/>
                </a:solidFill>
              </a:rPr>
              <a:t>Clean Water Act 1972 in the U.S. </a:t>
            </a:r>
            <a:endParaRPr lang="en-US" sz="3200" kern="0" dirty="0">
              <a:solidFill>
                <a:srgbClr val="056CB6"/>
              </a:solidFill>
            </a:endParaRPr>
          </a:p>
        </p:txBody>
      </p:sp>
    </p:spTree>
    <p:extLst>
      <p:ext uri="{BB962C8B-B14F-4D97-AF65-F5344CB8AC3E}">
        <p14:creationId xmlns:p14="http://schemas.microsoft.com/office/powerpoint/2010/main" val="1729583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57200" y="1524000"/>
            <a:ext cx="8229600" cy="4495800"/>
          </a:xfrm>
        </p:spPr>
        <p:txBody>
          <a:bodyPr/>
          <a:lstStyle/>
          <a:p>
            <a:pPr eaLnBrk="1" hangingPunct="1">
              <a:lnSpc>
                <a:spcPct val="90000"/>
              </a:lnSpc>
              <a:spcBef>
                <a:spcPct val="50000"/>
              </a:spcBef>
              <a:defRPr/>
            </a:pPr>
            <a:r>
              <a:rPr lang="en-US" sz="2800" dirty="0" smtClean="0">
                <a:effectLst/>
              </a:rPr>
              <a:t>Bioequivalence value </a:t>
            </a:r>
            <a:r>
              <a:rPr lang="en-US" sz="2800" i="1" dirty="0" smtClean="0">
                <a:effectLst/>
              </a:rPr>
              <a:t>b </a:t>
            </a:r>
            <a:r>
              <a:rPr lang="en-US" sz="2800" dirty="0" smtClean="0">
                <a:effectLst/>
              </a:rPr>
              <a:t>is a decision for regulators: a degree of toxicity that is likely to be biologically important</a:t>
            </a:r>
          </a:p>
          <a:p>
            <a:pPr eaLnBrk="1" hangingPunct="1">
              <a:lnSpc>
                <a:spcPct val="90000"/>
              </a:lnSpc>
              <a:spcBef>
                <a:spcPct val="50000"/>
              </a:spcBef>
              <a:defRPr/>
            </a:pPr>
            <a:r>
              <a:rPr lang="en-US" sz="2800" dirty="0" smtClean="0">
                <a:effectLst/>
              </a:rPr>
              <a:t>Error rates </a:t>
            </a:r>
            <a:r>
              <a:rPr lang="el-GR" sz="2800" i="1" dirty="0" smtClean="0">
                <a:effectLst/>
              </a:rPr>
              <a:t>α</a:t>
            </a:r>
            <a:r>
              <a:rPr lang="en-US" sz="2800" i="1" dirty="0" smtClean="0">
                <a:effectLst/>
              </a:rPr>
              <a:t>,</a:t>
            </a:r>
            <a:r>
              <a:rPr lang="el-GR" sz="2800" i="1" dirty="0" smtClean="0">
                <a:effectLst/>
              </a:rPr>
              <a:t>β</a:t>
            </a:r>
            <a:r>
              <a:rPr lang="en-US" sz="2800" dirty="0" smtClean="0">
                <a:effectLst/>
              </a:rPr>
              <a:t> are specific to each test design and based on precision achieved by most labs</a:t>
            </a:r>
          </a:p>
          <a:p>
            <a:pPr eaLnBrk="1" hangingPunct="1">
              <a:lnSpc>
                <a:spcPct val="90000"/>
              </a:lnSpc>
              <a:spcBef>
                <a:spcPct val="50000"/>
              </a:spcBef>
              <a:defRPr/>
            </a:pPr>
            <a:r>
              <a:rPr lang="en-US" sz="2800" dirty="0" smtClean="0"/>
              <a:t>Number of replicates (N) is set by method</a:t>
            </a:r>
          </a:p>
          <a:p>
            <a:pPr eaLnBrk="1" hangingPunct="1">
              <a:lnSpc>
                <a:spcPct val="90000"/>
              </a:lnSpc>
              <a:spcBef>
                <a:spcPct val="50000"/>
              </a:spcBef>
              <a:defRPr/>
            </a:pPr>
            <a:r>
              <a:rPr lang="en-US" sz="2800" dirty="0" smtClean="0"/>
              <a:t>Discharger can increase N to lower risk of false positives, at lower cost than multi-concentration test</a:t>
            </a:r>
          </a:p>
        </p:txBody>
      </p:sp>
      <p:sp>
        <p:nvSpPr>
          <p:cNvPr id="4608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F29C2B2-5D36-4BD6-AEB6-C05375192C96}" type="slidenum">
              <a:rPr lang="en-US" b="0">
                <a:latin typeface="Arial Rounded MT Bold" panose="020F0704030504030204" pitchFamily="34" charset="0"/>
              </a:rPr>
              <a:pPr/>
              <a:t>19</a:t>
            </a:fld>
            <a:endParaRPr lang="en-US" b="0" dirty="0">
              <a:latin typeface="Arial Rounded MT Bold" panose="020F0704030504030204" pitchFamily="34" charset="0"/>
            </a:endParaRPr>
          </a:p>
        </p:txBody>
      </p:sp>
      <p:sp>
        <p:nvSpPr>
          <p:cNvPr id="15" name="Title 1"/>
          <p:cNvSpPr txBox="1">
            <a:spLocks/>
          </p:cNvSpPr>
          <p:nvPr/>
        </p:nvSpPr>
        <p:spPr bwMode="auto">
          <a:xfrm>
            <a:off x="1752600" y="304800"/>
            <a:ext cx="5410200" cy="838199"/>
          </a:xfrm>
          <a:prstGeom prst="rect">
            <a:avLst/>
          </a:prstGeom>
          <a:noFill/>
          <a:ln w="9525">
            <a:noFill/>
            <a:miter lim="800000"/>
            <a:headEnd/>
            <a:tailEnd/>
          </a:ln>
          <a:effectLst/>
        </p:spPr>
        <p:txBody>
          <a:bodyPr anchor="ctr" anchorCtr="1"/>
          <a:lstStyle/>
          <a:p>
            <a:pPr algn="ctr" eaLnBrk="1" hangingPunct="1">
              <a:defRPr/>
            </a:pPr>
            <a:r>
              <a:rPr lang="en-US" sz="3200" b="1" kern="0" dirty="0" smtClean="0">
                <a:solidFill>
                  <a:srgbClr val="002060"/>
                </a:solidFill>
                <a:latin typeface="+mj-lt"/>
                <a:ea typeface="+mj-ea"/>
                <a:cs typeface="+mj-cs"/>
              </a:rPr>
              <a:t>TST: setting b, </a:t>
            </a:r>
            <a:r>
              <a:rPr lang="el-GR" sz="3200" b="1" kern="0" dirty="0" smtClean="0">
                <a:solidFill>
                  <a:srgbClr val="002060"/>
                </a:solidFill>
                <a:latin typeface="+mj-lt"/>
                <a:ea typeface="+mj-ea"/>
                <a:cs typeface="+mj-cs"/>
              </a:rPr>
              <a:t>α</a:t>
            </a:r>
            <a:r>
              <a:rPr lang="en-US" sz="3200" b="1" kern="0" dirty="0" smtClean="0">
                <a:solidFill>
                  <a:srgbClr val="002060"/>
                </a:solidFill>
                <a:latin typeface="+mj-lt"/>
                <a:ea typeface="+mj-ea"/>
                <a:cs typeface="+mj-cs"/>
              </a:rPr>
              <a:t>, N</a:t>
            </a:r>
            <a:endParaRPr lang="en-US" sz="3200" b="1" kern="0" dirty="0">
              <a:solidFill>
                <a:srgbClr val="003F69"/>
              </a:solidFill>
              <a:latin typeface="+mj-lt"/>
              <a:ea typeface="+mj-ea"/>
              <a:cs typeface="+mj-cs"/>
            </a:endParaRPr>
          </a:p>
        </p:txBody>
      </p:sp>
      <p:pic>
        <p:nvPicPr>
          <p:cNvPr id="46085" name="Picture 8" descr="N:\Admin\Office\Logos\USEPA\epalogo.t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6335713"/>
            <a:ext cx="7016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495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533400" y="1417638"/>
            <a:ext cx="8153400" cy="4678362"/>
          </a:xfrm>
        </p:spPr>
        <p:txBody>
          <a:bodyPr/>
          <a:lstStyle/>
          <a:p>
            <a:r>
              <a:rPr lang="en-US" sz="2800" dirty="0" smtClean="0">
                <a:effectLst/>
              </a:rPr>
              <a:t>When  </a:t>
            </a:r>
            <a:r>
              <a:rPr lang="el-GR" sz="2800" dirty="0" smtClean="0">
                <a:effectLst/>
              </a:rPr>
              <a:t>μ</a:t>
            </a:r>
            <a:r>
              <a:rPr lang="en-US" sz="2800" baseline="-25000" dirty="0" smtClean="0">
                <a:effectLst/>
              </a:rPr>
              <a:t>Effluent</a:t>
            </a:r>
            <a:r>
              <a:rPr lang="en-US" sz="2800" dirty="0" smtClean="0">
                <a:effectLst/>
              </a:rPr>
              <a:t> / </a:t>
            </a:r>
            <a:r>
              <a:rPr lang="el-GR" sz="2800" dirty="0" smtClean="0"/>
              <a:t>μ</a:t>
            </a:r>
            <a:r>
              <a:rPr lang="en-US" sz="2800" baseline="-25000" dirty="0" smtClean="0"/>
              <a:t>Control</a:t>
            </a:r>
            <a:r>
              <a:rPr lang="en-US" sz="2800" dirty="0" smtClean="0"/>
              <a:t>  ≥  </a:t>
            </a:r>
            <a:r>
              <a:rPr lang="en-US" sz="2800" i="1" dirty="0" smtClean="0"/>
              <a:t>b</a:t>
            </a:r>
            <a:r>
              <a:rPr lang="en-US" sz="2800" dirty="0" smtClean="0"/>
              <a:t>, consider this is not a harmful response (lower potential for harm to aquatic life) </a:t>
            </a:r>
          </a:p>
          <a:p>
            <a:endParaRPr lang="en-US" sz="2800" dirty="0" smtClean="0"/>
          </a:p>
          <a:p>
            <a:r>
              <a:rPr lang="en-US" sz="2800" dirty="0" smtClean="0"/>
              <a:t>For </a:t>
            </a:r>
            <a:r>
              <a:rPr lang="en-US" sz="2800" dirty="0"/>
              <a:t>chronic </a:t>
            </a:r>
            <a:r>
              <a:rPr lang="en-US" sz="2800" dirty="0" smtClean="0"/>
              <a:t>tests:</a:t>
            </a:r>
            <a:r>
              <a:rPr lang="en-US" sz="2800" dirty="0" smtClean="0">
                <a:effectLst/>
              </a:rPr>
              <a:t> </a:t>
            </a:r>
            <a:r>
              <a:rPr lang="en-US" sz="2800" dirty="0" smtClean="0"/>
              <a:t> </a:t>
            </a:r>
            <a:r>
              <a:rPr lang="en-US" sz="2800" i="1" dirty="0"/>
              <a:t>b</a:t>
            </a:r>
            <a:r>
              <a:rPr lang="en-US" sz="2800" dirty="0"/>
              <a:t> =</a:t>
            </a:r>
            <a:r>
              <a:rPr lang="en-US" sz="2800" dirty="0" smtClean="0">
                <a:effectLst/>
              </a:rPr>
              <a:t> 0.75 (25% effect) </a:t>
            </a:r>
          </a:p>
          <a:p>
            <a:pPr lvl="1">
              <a:lnSpc>
                <a:spcPct val="80000"/>
              </a:lnSpc>
              <a:spcBef>
                <a:spcPct val="50000"/>
              </a:spcBef>
              <a:spcAft>
                <a:spcPct val="10000"/>
              </a:spcAft>
              <a:buFont typeface="Wingdings" panose="05000000000000000000" pitchFamily="2" charset="2"/>
              <a:buNone/>
            </a:pPr>
            <a:r>
              <a:rPr lang="en-US" dirty="0"/>
              <a:t>A</a:t>
            </a:r>
            <a:r>
              <a:rPr lang="en-US" dirty="0" smtClean="0">
                <a:effectLst/>
              </a:rPr>
              <a:t>grees with use of IC25 as point estimate. IC25 associated with adverse ecological impacts in field studies: USEPA, 1986)</a:t>
            </a:r>
          </a:p>
          <a:p>
            <a:pPr>
              <a:spcBef>
                <a:spcPct val="50000"/>
              </a:spcBef>
              <a:spcAft>
                <a:spcPct val="10000"/>
              </a:spcAft>
              <a:buNone/>
            </a:pPr>
            <a:r>
              <a:rPr lang="en-US" sz="2800" dirty="0"/>
              <a:t>For </a:t>
            </a:r>
            <a:r>
              <a:rPr lang="en-US" sz="2800" dirty="0" smtClean="0"/>
              <a:t>acute tests:   </a:t>
            </a:r>
            <a:r>
              <a:rPr lang="en-US" sz="2800" i="1" dirty="0"/>
              <a:t>b</a:t>
            </a:r>
            <a:r>
              <a:rPr lang="en-US" sz="2800" dirty="0"/>
              <a:t> = </a:t>
            </a:r>
            <a:r>
              <a:rPr lang="en-US" sz="2800" dirty="0" smtClean="0"/>
              <a:t>0.80 </a:t>
            </a:r>
            <a:r>
              <a:rPr lang="en-US" sz="2800" dirty="0"/>
              <a:t>(</a:t>
            </a:r>
            <a:r>
              <a:rPr lang="en-US" sz="2800" dirty="0" smtClean="0"/>
              <a:t>20% </a:t>
            </a:r>
            <a:r>
              <a:rPr lang="en-US" sz="2800" dirty="0"/>
              <a:t>effect) </a:t>
            </a:r>
          </a:p>
        </p:txBody>
      </p:sp>
      <p:sp>
        <p:nvSpPr>
          <p:cNvPr id="4710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2D72356-0944-4D48-8D96-D9D3C085BA4A}" type="slidenum">
              <a:rPr lang="en-US" b="0">
                <a:solidFill>
                  <a:schemeClr val="bg1"/>
                </a:solidFill>
                <a:latin typeface="Arial Rounded MT Bold" panose="020F0704030504030204" pitchFamily="34" charset="0"/>
              </a:rPr>
              <a:pPr/>
              <a:t>20</a:t>
            </a:fld>
            <a:endParaRPr lang="en-US" b="0" dirty="0">
              <a:solidFill>
                <a:schemeClr val="bg1"/>
              </a:solidFill>
              <a:latin typeface="Arial Rounded MT Bold" panose="020F0704030504030204" pitchFamily="34" charset="0"/>
            </a:endParaRPr>
          </a:p>
        </p:txBody>
      </p:sp>
      <p:sp>
        <p:nvSpPr>
          <p:cNvPr id="15" name="Title 1"/>
          <p:cNvSpPr txBox="1">
            <a:spLocks/>
          </p:cNvSpPr>
          <p:nvPr/>
        </p:nvSpPr>
        <p:spPr bwMode="auto">
          <a:xfrm>
            <a:off x="457200" y="277813"/>
            <a:ext cx="8229600" cy="1139825"/>
          </a:xfrm>
          <a:prstGeom prst="rect">
            <a:avLst/>
          </a:prstGeom>
          <a:noFill/>
          <a:ln w="9525">
            <a:noFill/>
            <a:miter lim="800000"/>
            <a:headEnd/>
            <a:tailEnd/>
          </a:ln>
          <a:effectLst/>
        </p:spPr>
        <p:txBody>
          <a:bodyPr anchor="ctr" anchorCtr="1"/>
          <a:lstStyle/>
          <a:p>
            <a:pPr algn="ctr" eaLnBrk="1" hangingPunct="1">
              <a:defRPr/>
            </a:pPr>
            <a:r>
              <a:rPr lang="en-US" sz="3200" b="1" kern="0" dirty="0" smtClean="0">
                <a:solidFill>
                  <a:srgbClr val="002060"/>
                </a:solidFill>
                <a:latin typeface="+mj-lt"/>
                <a:ea typeface="+mj-ea"/>
                <a:cs typeface="+mj-cs"/>
              </a:rPr>
              <a:t>Setting bioequivalence value </a:t>
            </a:r>
            <a:r>
              <a:rPr lang="en-US" sz="3200" b="1" i="1" kern="0" dirty="0" smtClean="0">
                <a:solidFill>
                  <a:srgbClr val="002060"/>
                </a:solidFill>
                <a:latin typeface="+mj-lt"/>
                <a:ea typeface="+mj-ea"/>
                <a:cs typeface="+mj-cs"/>
              </a:rPr>
              <a:t>b</a:t>
            </a:r>
            <a:endParaRPr lang="en-US" sz="3200" b="1" kern="0" dirty="0">
              <a:solidFill>
                <a:srgbClr val="002060"/>
              </a:solidFill>
              <a:latin typeface="+mj-lt"/>
              <a:ea typeface="+mj-ea"/>
              <a:cs typeface="+mj-cs"/>
            </a:endParaRPr>
          </a:p>
        </p:txBody>
      </p:sp>
      <p:pic>
        <p:nvPicPr>
          <p:cNvPr id="47109" name="Picture 8" descr="N:\Admin\Office\Logos\USEPA\epalogo.t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6335713"/>
            <a:ext cx="7016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616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1524000" y="152400"/>
            <a:ext cx="7391400" cy="729980"/>
          </a:xfrm>
          <a:prstGeom prst="rect">
            <a:avLst/>
          </a:prstGeom>
        </p:spPr>
        <p:txBody>
          <a:bodyPr/>
          <a:lstStyle/>
          <a:p>
            <a:pPr>
              <a:defRPr/>
            </a:pPr>
            <a:r>
              <a:rPr lang="en-US" sz="3000" dirty="0" smtClean="0">
                <a:solidFill>
                  <a:srgbClr val="002060"/>
                </a:solidFill>
              </a:rPr>
              <a:t>Setting desired error rates: Objectives</a:t>
            </a:r>
          </a:p>
        </p:txBody>
      </p:sp>
      <p:sp>
        <p:nvSpPr>
          <p:cNvPr id="49155" name="Rectangle 3"/>
          <p:cNvSpPr>
            <a:spLocks noGrp="1" noChangeArrowheads="1"/>
          </p:cNvSpPr>
          <p:nvPr>
            <p:ph type="body" idx="4294967295"/>
          </p:nvPr>
        </p:nvSpPr>
        <p:spPr>
          <a:xfrm>
            <a:off x="247650" y="1031132"/>
            <a:ext cx="8686800" cy="50648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nSpc>
                <a:spcPct val="80000"/>
              </a:lnSpc>
              <a:buFontTx/>
              <a:buNone/>
            </a:pPr>
            <a:r>
              <a:rPr lang="en-US" u="sng" dirty="0" smtClean="0">
                <a:effectLst/>
              </a:rPr>
              <a:t>Chronic Tests</a:t>
            </a:r>
          </a:p>
          <a:p>
            <a:pPr lvl="1">
              <a:lnSpc>
                <a:spcPct val="80000"/>
              </a:lnSpc>
              <a:buFontTx/>
              <a:buNone/>
            </a:pPr>
            <a:endParaRPr lang="en-US" u="sng" dirty="0" smtClean="0">
              <a:effectLst/>
            </a:endParaRPr>
          </a:p>
          <a:p>
            <a:pPr lvl="2">
              <a:lnSpc>
                <a:spcPct val="80000"/>
              </a:lnSpc>
            </a:pPr>
            <a:r>
              <a:rPr lang="en-US" dirty="0" smtClean="0"/>
              <a:t>≥ </a:t>
            </a:r>
            <a:r>
              <a:rPr lang="en-US" dirty="0" smtClean="0">
                <a:effectLst/>
              </a:rPr>
              <a:t>75% of tests declare sample toxic when effect is ≥ 25% (ratio to control &lt; 0.75)</a:t>
            </a:r>
          </a:p>
          <a:p>
            <a:pPr lvl="2">
              <a:lnSpc>
                <a:spcPct val="80000"/>
              </a:lnSpc>
            </a:pPr>
            <a:endParaRPr lang="en-US" u="sng" dirty="0" smtClean="0">
              <a:solidFill>
                <a:srgbClr val="FFFF00"/>
              </a:solidFill>
              <a:effectLst/>
            </a:endParaRPr>
          </a:p>
          <a:p>
            <a:pPr lvl="1">
              <a:lnSpc>
                <a:spcPct val="80000"/>
              </a:lnSpc>
              <a:buFontTx/>
              <a:buNone/>
            </a:pPr>
            <a:r>
              <a:rPr lang="en-US" u="sng" dirty="0" smtClean="0">
                <a:effectLst/>
              </a:rPr>
              <a:t>Acute Tests</a:t>
            </a:r>
          </a:p>
          <a:p>
            <a:pPr lvl="1">
              <a:lnSpc>
                <a:spcPct val="80000"/>
              </a:lnSpc>
              <a:buFontTx/>
              <a:buNone/>
            </a:pPr>
            <a:endParaRPr lang="en-US" dirty="0" smtClean="0">
              <a:effectLst/>
            </a:endParaRPr>
          </a:p>
          <a:p>
            <a:pPr lvl="2">
              <a:lnSpc>
                <a:spcPct val="80000"/>
              </a:lnSpc>
            </a:pPr>
            <a:r>
              <a:rPr lang="en-US" dirty="0" smtClean="0"/>
              <a:t>≥ </a:t>
            </a:r>
            <a:r>
              <a:rPr lang="en-US" dirty="0" smtClean="0">
                <a:effectLst/>
              </a:rPr>
              <a:t>75% of tests declare sample toxic when effect </a:t>
            </a:r>
            <a:r>
              <a:rPr lang="en-US" dirty="0"/>
              <a:t>is ≥ 20</a:t>
            </a:r>
            <a:r>
              <a:rPr lang="en-US" dirty="0" smtClean="0">
                <a:effectLst/>
              </a:rPr>
              <a:t>% </a:t>
            </a:r>
            <a:r>
              <a:rPr lang="en-US" dirty="0" smtClean="0"/>
              <a:t>(</a:t>
            </a:r>
            <a:r>
              <a:rPr lang="en-US" dirty="0"/>
              <a:t>ratio to control </a:t>
            </a:r>
            <a:r>
              <a:rPr lang="en-US" dirty="0" smtClean="0"/>
              <a:t>&lt; 0.80)</a:t>
            </a:r>
          </a:p>
          <a:p>
            <a:pPr lvl="2">
              <a:lnSpc>
                <a:spcPct val="80000"/>
              </a:lnSpc>
            </a:pPr>
            <a:endParaRPr lang="en-US" dirty="0" smtClean="0"/>
          </a:p>
          <a:p>
            <a:pPr marL="284163" lvl="1" indent="0">
              <a:lnSpc>
                <a:spcPct val="80000"/>
              </a:lnSpc>
              <a:buNone/>
            </a:pPr>
            <a:r>
              <a:rPr lang="en-US" u="sng" dirty="0" smtClean="0"/>
              <a:t>Both:</a:t>
            </a:r>
            <a:endParaRPr lang="en-US" u="sng" dirty="0"/>
          </a:p>
          <a:p>
            <a:pPr lvl="2">
              <a:lnSpc>
                <a:spcPct val="80000"/>
              </a:lnSpc>
            </a:pPr>
            <a:endParaRPr lang="en-US" dirty="0" smtClean="0"/>
          </a:p>
          <a:p>
            <a:pPr lvl="2">
              <a:lnSpc>
                <a:spcPct val="80000"/>
              </a:lnSpc>
            </a:pPr>
            <a:r>
              <a:rPr lang="en-US" dirty="0" smtClean="0"/>
              <a:t>≤ </a:t>
            </a:r>
            <a:r>
              <a:rPr lang="en-US" dirty="0"/>
              <a:t>5</a:t>
            </a:r>
            <a:r>
              <a:rPr lang="en-US" dirty="0" smtClean="0">
                <a:effectLst/>
              </a:rPr>
              <a:t>% of tests declare sample toxic when effect is ≤10% </a:t>
            </a:r>
            <a:r>
              <a:rPr lang="en-US" dirty="0" smtClean="0"/>
              <a:t>(</a:t>
            </a:r>
            <a:r>
              <a:rPr lang="en-US" dirty="0"/>
              <a:t>ratio to control </a:t>
            </a:r>
            <a:r>
              <a:rPr lang="en-US" dirty="0" smtClean="0"/>
              <a:t>&lt; </a:t>
            </a:r>
            <a:r>
              <a:rPr lang="en-US" dirty="0"/>
              <a:t>0.90</a:t>
            </a:r>
            <a:r>
              <a:rPr lang="en-US" dirty="0" smtClean="0"/>
              <a:t>)</a:t>
            </a:r>
            <a:endParaRPr lang="en-US" dirty="0"/>
          </a:p>
        </p:txBody>
      </p:sp>
      <p:sp>
        <p:nvSpPr>
          <p:cNvPr id="6" name="Slide Number Placeholder 8"/>
          <p:cNvSpPr>
            <a:spLocks noGrp="1"/>
          </p:cNvSpPr>
          <p:nvPr>
            <p:ph type="sldNum" sz="quarter" idx="12"/>
          </p:nvPr>
        </p:nvSpPr>
        <p:spPr>
          <a:xfrm>
            <a:off x="0" y="6224588"/>
            <a:ext cx="609600" cy="228600"/>
          </a:xfrm>
          <a:noFill/>
        </p:spPr>
        <p:txBody>
          <a:bodyPr/>
          <a:lstStyle/>
          <a:p>
            <a:r>
              <a:rPr lang="en-US" dirty="0" smtClean="0"/>
              <a:t>13</a:t>
            </a:r>
          </a:p>
        </p:txBody>
      </p:sp>
    </p:spTree>
    <p:extLst>
      <p:ext uri="{BB962C8B-B14F-4D97-AF65-F5344CB8AC3E}">
        <p14:creationId xmlns:p14="http://schemas.microsoft.com/office/powerpoint/2010/main" val="3107814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0" y="304800"/>
            <a:ext cx="6400800" cy="579437"/>
          </a:xfrm>
        </p:spPr>
        <p:txBody>
          <a:bodyPr anchor="t"/>
          <a:lstStyle/>
          <a:p>
            <a:pPr eaLnBrk="1" hangingPunct="1"/>
            <a:r>
              <a:rPr lang="en-US" sz="3200" dirty="0" smtClean="0">
                <a:solidFill>
                  <a:srgbClr val="002060"/>
                </a:solidFill>
              </a:rPr>
              <a:t>Setting error rates: procedure</a:t>
            </a:r>
          </a:p>
        </p:txBody>
      </p:sp>
      <p:sp>
        <p:nvSpPr>
          <p:cNvPr id="18435" name="Rectangle 3"/>
          <p:cNvSpPr>
            <a:spLocks noGrp="1" noChangeArrowheads="1"/>
          </p:cNvSpPr>
          <p:nvPr>
            <p:ph type="body" idx="1"/>
          </p:nvPr>
        </p:nvSpPr>
        <p:spPr>
          <a:xfrm>
            <a:off x="762000" y="990600"/>
            <a:ext cx="7924800" cy="5181600"/>
          </a:xfrm>
        </p:spPr>
        <p:txBody>
          <a:bodyPr/>
          <a:lstStyle/>
          <a:p>
            <a:r>
              <a:rPr lang="en-US" dirty="0" smtClean="0"/>
              <a:t>Estimate </a:t>
            </a:r>
            <a:r>
              <a:rPr lang="en-US" dirty="0"/>
              <a:t>test precision </a:t>
            </a:r>
            <a:r>
              <a:rPr lang="en-US" dirty="0" smtClean="0"/>
              <a:t>from historical data</a:t>
            </a:r>
          </a:p>
          <a:p>
            <a:pPr lvl="1"/>
            <a:r>
              <a:rPr lang="en-US" dirty="0"/>
              <a:t> </a:t>
            </a:r>
            <a:r>
              <a:rPr lang="en-US" dirty="0" smtClean="0"/>
              <a:t>use 50</a:t>
            </a:r>
            <a:r>
              <a:rPr lang="en-US" baseline="30000" dirty="0" smtClean="0"/>
              <a:t>th</a:t>
            </a:r>
            <a:r>
              <a:rPr lang="en-US" dirty="0"/>
              <a:t>, 75</a:t>
            </a:r>
            <a:r>
              <a:rPr lang="en-US" baseline="30000" dirty="0"/>
              <a:t>th</a:t>
            </a:r>
            <a:r>
              <a:rPr lang="en-US" dirty="0"/>
              <a:t>, 90</a:t>
            </a:r>
            <a:r>
              <a:rPr lang="en-US" baseline="30000" dirty="0"/>
              <a:t>th</a:t>
            </a:r>
            <a:r>
              <a:rPr lang="en-US" dirty="0"/>
              <a:t> percentiles for coefficient of variation (CV) of </a:t>
            </a:r>
            <a:r>
              <a:rPr lang="en-US" dirty="0" smtClean="0"/>
              <a:t>biological response at control</a:t>
            </a:r>
          </a:p>
          <a:p>
            <a:pPr lvl="1"/>
            <a:endParaRPr lang="en-US" dirty="0"/>
          </a:p>
          <a:p>
            <a:r>
              <a:rPr lang="en-US" dirty="0" smtClean="0"/>
              <a:t>Calculate power curves Pr{“toxic”} = Pr{Ho not rejected}  for </a:t>
            </a:r>
            <a:r>
              <a:rPr lang="el-GR" dirty="0" smtClean="0"/>
              <a:t>α</a:t>
            </a:r>
            <a:r>
              <a:rPr lang="en-US" dirty="0" smtClean="0"/>
              <a:t> = {0.05, 0.10, 0.15, 0.20, 0.25} at each CV</a:t>
            </a:r>
          </a:p>
          <a:p>
            <a:endParaRPr lang="en-US" dirty="0" smtClean="0"/>
          </a:p>
          <a:p>
            <a:r>
              <a:rPr lang="en-US" dirty="0" smtClean="0"/>
              <a:t>Find smallest </a:t>
            </a:r>
            <a:r>
              <a:rPr lang="el-GR" dirty="0" smtClean="0"/>
              <a:t>α</a:t>
            </a:r>
            <a:r>
              <a:rPr lang="en-US" dirty="0" smtClean="0"/>
              <a:t> at highest CV that satisfies both </a:t>
            </a:r>
          </a:p>
          <a:p>
            <a:pPr lvl="1"/>
            <a:r>
              <a:rPr lang="en-US" dirty="0"/>
              <a:t> </a:t>
            </a:r>
            <a:r>
              <a:rPr lang="en-US" dirty="0" smtClean="0"/>
              <a:t>power &gt;= 0.75 at  </a:t>
            </a:r>
            <a:r>
              <a:rPr lang="el-GR" dirty="0" smtClean="0"/>
              <a:t>μ</a:t>
            </a:r>
            <a:r>
              <a:rPr lang="en-US" baseline="-25000" dirty="0" smtClean="0"/>
              <a:t>Effluent </a:t>
            </a:r>
            <a:r>
              <a:rPr lang="en-US" dirty="0" smtClean="0"/>
              <a:t>/ </a:t>
            </a:r>
            <a:r>
              <a:rPr lang="el-GR" dirty="0" smtClean="0"/>
              <a:t>μ</a:t>
            </a:r>
            <a:r>
              <a:rPr lang="en-US" baseline="-25000" dirty="0" smtClean="0"/>
              <a:t>Control</a:t>
            </a:r>
            <a:r>
              <a:rPr lang="en-US" dirty="0" smtClean="0"/>
              <a:t>  =  </a:t>
            </a:r>
            <a:r>
              <a:rPr lang="en-US" i="1" dirty="0"/>
              <a:t>b</a:t>
            </a:r>
            <a:r>
              <a:rPr lang="en-US" dirty="0" smtClean="0"/>
              <a:t> </a:t>
            </a:r>
            <a:r>
              <a:rPr lang="en-US" dirty="0" smtClean="0"/>
              <a:t>(25% effect)</a:t>
            </a:r>
            <a:endParaRPr lang="en-US" dirty="0" smtClean="0"/>
          </a:p>
          <a:p>
            <a:pPr lvl="1"/>
            <a:r>
              <a:rPr lang="en-US" dirty="0" smtClean="0"/>
              <a:t> power &lt;= 0.05 at  </a:t>
            </a:r>
            <a:r>
              <a:rPr lang="el-GR" dirty="0" smtClean="0"/>
              <a:t>μ</a:t>
            </a:r>
            <a:r>
              <a:rPr lang="en-US" baseline="-25000" dirty="0"/>
              <a:t>Effluent </a:t>
            </a:r>
            <a:r>
              <a:rPr lang="en-US" dirty="0"/>
              <a:t>/ </a:t>
            </a:r>
            <a:r>
              <a:rPr lang="el-GR" dirty="0"/>
              <a:t>μ</a:t>
            </a:r>
            <a:r>
              <a:rPr lang="en-US" baseline="-25000" dirty="0"/>
              <a:t>Control</a:t>
            </a:r>
            <a:r>
              <a:rPr lang="en-US" dirty="0"/>
              <a:t>  </a:t>
            </a:r>
            <a:r>
              <a:rPr lang="en-US" dirty="0" smtClean="0"/>
              <a:t>= </a:t>
            </a:r>
            <a:r>
              <a:rPr lang="en-US" dirty="0" smtClean="0"/>
              <a:t>0.90 (10% effect)</a:t>
            </a:r>
            <a:endParaRPr lang="en-US" dirty="0" smtClean="0"/>
          </a:p>
        </p:txBody>
      </p:sp>
      <p:sp>
        <p:nvSpPr>
          <p:cNvPr id="18437" name="Slide Number Placeholder 8"/>
          <p:cNvSpPr>
            <a:spLocks noGrp="1"/>
          </p:cNvSpPr>
          <p:nvPr>
            <p:ph type="sldNum" sz="quarter" idx="12"/>
          </p:nvPr>
        </p:nvSpPr>
        <p:spPr>
          <a:noFill/>
        </p:spPr>
        <p:txBody>
          <a:bodyPr/>
          <a:lstStyle/>
          <a:p>
            <a:fld id="{CE64B86D-6B5D-43D5-BC3D-D0392806BE7A}" type="slidenum">
              <a:rPr lang="en-US" smtClean="0"/>
              <a:pPr/>
              <a:t>22</a:t>
            </a:fld>
            <a:endParaRPr lang="en-US" dirty="0" smtClean="0"/>
          </a:p>
        </p:txBody>
      </p:sp>
    </p:spTree>
    <p:extLst>
      <p:ext uri="{BB962C8B-B14F-4D97-AF65-F5344CB8AC3E}">
        <p14:creationId xmlns:p14="http://schemas.microsoft.com/office/powerpoint/2010/main" val="548146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Slide Number Placeholder 8"/>
          <p:cNvSpPr>
            <a:spLocks noGrp="1"/>
          </p:cNvSpPr>
          <p:nvPr>
            <p:ph type="sldNum" sz="quarter" idx="12"/>
          </p:nvPr>
        </p:nvSpPr>
        <p:spPr>
          <a:noFill/>
        </p:spPr>
        <p:txBody>
          <a:bodyPr/>
          <a:lstStyle/>
          <a:p>
            <a:fld id="{CE64B86D-6B5D-43D5-BC3D-D0392806BE7A}" type="slidenum">
              <a:rPr lang="en-US" smtClean="0">
                <a:solidFill>
                  <a:srgbClr val="FFFFFF"/>
                </a:solidFill>
              </a:rPr>
              <a:pPr/>
              <a:t>23</a:t>
            </a:fld>
            <a:endParaRPr lang="en-US" dirty="0" smtClean="0">
              <a:solidFill>
                <a:srgbClr val="FFFFF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906618"/>
            <a:ext cx="7559401" cy="5514975"/>
          </a:xfrm>
          <a:prstGeom prst="rect">
            <a:avLst/>
          </a:prstGeom>
        </p:spPr>
      </p:pic>
      <p:sp>
        <p:nvSpPr>
          <p:cNvPr id="2" name="TextBox 1"/>
          <p:cNvSpPr txBox="1"/>
          <p:nvPr/>
        </p:nvSpPr>
        <p:spPr>
          <a:xfrm>
            <a:off x="3124200" y="152400"/>
            <a:ext cx="4457700" cy="584775"/>
          </a:xfrm>
          <a:prstGeom prst="rect">
            <a:avLst/>
          </a:prstGeom>
          <a:noFill/>
        </p:spPr>
        <p:txBody>
          <a:bodyPr wrap="square" rtlCol="0">
            <a:spAutoFit/>
          </a:bodyPr>
          <a:lstStyle/>
          <a:p>
            <a:r>
              <a:rPr lang="en-US" sz="3200" dirty="0" smtClean="0"/>
              <a:t>Historical data</a:t>
            </a:r>
            <a:endParaRPr lang="en-US" sz="3200" dirty="0"/>
          </a:p>
        </p:txBody>
      </p:sp>
    </p:spTree>
    <p:extLst>
      <p:ext uri="{BB962C8B-B14F-4D97-AF65-F5344CB8AC3E}">
        <p14:creationId xmlns:p14="http://schemas.microsoft.com/office/powerpoint/2010/main" val="1282721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47800" y="304800"/>
            <a:ext cx="6858000" cy="579437"/>
          </a:xfrm>
        </p:spPr>
        <p:txBody>
          <a:bodyPr anchor="t"/>
          <a:lstStyle/>
          <a:p>
            <a:pPr eaLnBrk="1" hangingPunct="1"/>
            <a:r>
              <a:rPr lang="en-US" dirty="0" smtClean="0">
                <a:solidFill>
                  <a:srgbClr val="002060"/>
                </a:solidFill>
              </a:rPr>
              <a:t>Setting error rates: assumptions</a:t>
            </a:r>
          </a:p>
        </p:txBody>
      </p:sp>
      <p:sp>
        <p:nvSpPr>
          <p:cNvPr id="18435" name="Rectangle 3"/>
          <p:cNvSpPr>
            <a:spLocks noGrp="1" noChangeArrowheads="1"/>
          </p:cNvSpPr>
          <p:nvPr>
            <p:ph type="body" idx="1"/>
          </p:nvPr>
        </p:nvSpPr>
        <p:spPr>
          <a:xfrm>
            <a:off x="914400" y="1295400"/>
            <a:ext cx="7772400" cy="4267200"/>
          </a:xfrm>
        </p:spPr>
        <p:txBody>
          <a:bodyPr/>
          <a:lstStyle/>
          <a:p>
            <a:pPr eaLnBrk="1" hangingPunct="1"/>
            <a:r>
              <a:rPr lang="en-US" dirty="0" smtClean="0"/>
              <a:t>Assume that biological endpoint is normally distributed </a:t>
            </a:r>
          </a:p>
          <a:p>
            <a:endParaRPr lang="en-US" dirty="0" smtClean="0"/>
          </a:p>
          <a:p>
            <a:r>
              <a:rPr lang="en-US" dirty="0" smtClean="0"/>
              <a:t>Assume equal variances for control and effluent</a:t>
            </a:r>
          </a:p>
          <a:p>
            <a:pPr lvl="1"/>
            <a:r>
              <a:rPr lang="en-US" dirty="0"/>
              <a:t> </a:t>
            </a:r>
            <a:r>
              <a:rPr lang="en-US" dirty="0" smtClean="0"/>
              <a:t>use historical data on control variances</a:t>
            </a:r>
          </a:p>
          <a:p>
            <a:endParaRPr lang="en-US" dirty="0" smtClean="0"/>
          </a:p>
          <a:p>
            <a:r>
              <a:rPr lang="en-US" dirty="0" smtClean="0"/>
              <a:t>Test method and design </a:t>
            </a:r>
            <a:r>
              <a:rPr lang="en-US" dirty="0"/>
              <a:t>(number of </a:t>
            </a:r>
            <a:r>
              <a:rPr lang="en-US" dirty="0" smtClean="0"/>
              <a:t>replicates </a:t>
            </a:r>
            <a:r>
              <a:rPr lang="en-US" dirty="0"/>
              <a:t>and 5 dilutions) </a:t>
            </a:r>
            <a:r>
              <a:rPr lang="en-US" dirty="0" smtClean="0"/>
              <a:t>as required by EPA</a:t>
            </a:r>
          </a:p>
          <a:p>
            <a:endParaRPr lang="en-US" dirty="0" smtClean="0"/>
          </a:p>
          <a:p>
            <a:r>
              <a:rPr lang="en-US" dirty="0" smtClean="0"/>
              <a:t>Standard power calculation (non-central t)</a:t>
            </a:r>
          </a:p>
        </p:txBody>
      </p:sp>
      <p:sp>
        <p:nvSpPr>
          <p:cNvPr id="18436" name="Date Placeholder 7"/>
          <p:cNvSpPr>
            <a:spLocks noGrp="1"/>
          </p:cNvSpPr>
          <p:nvPr>
            <p:ph type="dt" sz="quarter" idx="10"/>
          </p:nvPr>
        </p:nvSpPr>
        <p:spPr>
          <a:noFill/>
        </p:spPr>
        <p:txBody>
          <a:bodyPr/>
          <a:lstStyle/>
          <a:p>
            <a:fld id="{75FB81E4-ADE5-4B0D-9013-84BBB8D96257}" type="datetime1">
              <a:rPr lang="en-US" smtClean="0"/>
              <a:pPr/>
              <a:t>10/9/2014</a:t>
            </a:fld>
            <a:endParaRPr lang="en-US" dirty="0" smtClean="0"/>
          </a:p>
        </p:txBody>
      </p:sp>
      <p:sp>
        <p:nvSpPr>
          <p:cNvPr id="18437" name="Slide Number Placeholder 8"/>
          <p:cNvSpPr>
            <a:spLocks noGrp="1"/>
          </p:cNvSpPr>
          <p:nvPr>
            <p:ph type="sldNum" sz="quarter" idx="12"/>
          </p:nvPr>
        </p:nvSpPr>
        <p:spPr>
          <a:noFill/>
        </p:spPr>
        <p:txBody>
          <a:bodyPr/>
          <a:lstStyle/>
          <a:p>
            <a:fld id="{CE64B86D-6B5D-43D5-BC3D-D0392806BE7A}" type="slidenum">
              <a:rPr lang="en-US" smtClean="0"/>
              <a:pPr/>
              <a:t>24</a:t>
            </a:fld>
            <a:endParaRPr lang="en-US" dirty="0" smtClean="0"/>
          </a:p>
        </p:txBody>
      </p:sp>
      <p:sp>
        <p:nvSpPr>
          <p:cNvPr id="18438" name="Footer Placeholder 9"/>
          <p:cNvSpPr>
            <a:spLocks noGrp="1"/>
          </p:cNvSpPr>
          <p:nvPr>
            <p:ph type="ftr" sz="quarter" idx="11"/>
          </p:nvPr>
        </p:nvSpPr>
        <p:spPr>
          <a:noFill/>
        </p:spPr>
        <p:txBody>
          <a:bodyPr/>
          <a:lstStyle/>
          <a:p>
            <a:r>
              <a:rPr lang="en-US" dirty="0" smtClean="0"/>
              <a:t>U.S. Environmental Protection Agency</a:t>
            </a:r>
          </a:p>
        </p:txBody>
      </p:sp>
    </p:spTree>
    <p:extLst>
      <p:ext uri="{BB962C8B-B14F-4D97-AF65-F5344CB8AC3E}">
        <p14:creationId xmlns:p14="http://schemas.microsoft.com/office/powerpoint/2010/main" val="4097660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124200" y="152400"/>
            <a:ext cx="3429000" cy="579437"/>
          </a:xfrm>
        </p:spPr>
        <p:txBody>
          <a:bodyPr anchor="t"/>
          <a:lstStyle/>
          <a:p>
            <a:pPr eaLnBrk="1" hangingPunct="1"/>
            <a:r>
              <a:rPr lang="en-US" sz="2400" dirty="0" smtClean="0">
                <a:solidFill>
                  <a:schemeClr val="tx1"/>
                </a:solidFill>
              </a:rPr>
              <a:t>Setting error rates </a:t>
            </a:r>
          </a:p>
        </p:txBody>
      </p:sp>
      <p:sp>
        <p:nvSpPr>
          <p:cNvPr id="18437" name="Slide Number Placeholder 8"/>
          <p:cNvSpPr>
            <a:spLocks noGrp="1"/>
          </p:cNvSpPr>
          <p:nvPr>
            <p:ph type="sldNum" sz="quarter" idx="12"/>
          </p:nvPr>
        </p:nvSpPr>
        <p:spPr>
          <a:noFill/>
        </p:spPr>
        <p:txBody>
          <a:bodyPr/>
          <a:lstStyle/>
          <a:p>
            <a:fld id="{CE64B86D-6B5D-43D5-BC3D-D0392806BE7A}" type="slidenum">
              <a:rPr lang="en-US" smtClean="0">
                <a:solidFill>
                  <a:srgbClr val="FFFFFF"/>
                </a:solidFill>
              </a:rPr>
              <a:pPr/>
              <a:t>25</a:t>
            </a:fld>
            <a:endParaRPr lang="en-US" dirty="0" smtClean="0">
              <a:solidFill>
                <a:srgbClr val="FFFFFF"/>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288405858"/>
              </p:ext>
            </p:extLst>
          </p:nvPr>
        </p:nvGraphicFramePr>
        <p:xfrm>
          <a:off x="1904999" y="731836"/>
          <a:ext cx="5492751" cy="5492751"/>
        </p:xfrm>
        <a:graphic>
          <a:graphicData uri="http://schemas.openxmlformats.org/presentationml/2006/ole">
            <mc:AlternateContent xmlns:mc="http://schemas.openxmlformats.org/markup-compatibility/2006">
              <mc:Choice xmlns:v="urn:schemas-microsoft-com:vml" Requires="v">
                <p:oleObj spid="_x0000_s1085" name="Acrobat Document" r:id="rId4" imgW="4800465" imgH="4800338" progId="AcroExch.Document.7">
                  <p:embed/>
                </p:oleObj>
              </mc:Choice>
              <mc:Fallback>
                <p:oleObj name="Acrobat Document" r:id="rId4" imgW="4800465" imgH="4800338" progId="AcroExch.Document.7">
                  <p:embed/>
                  <p:pic>
                    <p:nvPicPr>
                      <p:cNvPr id="0" name=""/>
                      <p:cNvPicPr/>
                      <p:nvPr/>
                    </p:nvPicPr>
                    <p:blipFill>
                      <a:blip r:embed="rId5"/>
                      <a:stretch>
                        <a:fillRect/>
                      </a:stretch>
                    </p:blipFill>
                    <p:spPr>
                      <a:xfrm>
                        <a:off x="1904999" y="731836"/>
                        <a:ext cx="5492751" cy="5492751"/>
                      </a:xfrm>
                      <a:prstGeom prst="rect">
                        <a:avLst/>
                      </a:prstGeom>
                    </p:spPr>
                  </p:pic>
                </p:oleObj>
              </mc:Fallback>
            </mc:AlternateContent>
          </a:graphicData>
        </a:graphic>
      </p:graphicFrame>
    </p:spTree>
    <p:extLst>
      <p:ext uri="{BB962C8B-B14F-4D97-AF65-F5344CB8AC3E}">
        <p14:creationId xmlns:p14="http://schemas.microsoft.com/office/powerpoint/2010/main" val="4003342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95400" y="152400"/>
            <a:ext cx="6781800" cy="685800"/>
          </a:xfrm>
        </p:spPr>
        <p:txBody>
          <a:bodyPr anchor="t"/>
          <a:lstStyle/>
          <a:p>
            <a:pPr algn="ctr" eaLnBrk="1" hangingPunct="1"/>
            <a:r>
              <a:rPr lang="en-US" sz="2000" dirty="0" smtClean="0">
                <a:solidFill>
                  <a:schemeClr val="tx1"/>
                </a:solidFill>
              </a:rPr>
              <a:t>  It doesn’t always work well for every test:</a:t>
            </a:r>
            <a:br>
              <a:rPr lang="en-US" sz="2000" dirty="0" smtClean="0">
                <a:solidFill>
                  <a:schemeClr val="tx1"/>
                </a:solidFill>
              </a:rPr>
            </a:br>
            <a:r>
              <a:rPr lang="en-US" sz="2000" dirty="0" smtClean="0">
                <a:solidFill>
                  <a:schemeClr val="tx1"/>
                </a:solidFill>
              </a:rPr>
              <a:t>Ceriodaphnia reproduction, N=10,  75</a:t>
            </a:r>
            <a:r>
              <a:rPr lang="en-US" sz="2000" baseline="30000" dirty="0" smtClean="0">
                <a:solidFill>
                  <a:schemeClr val="tx1"/>
                </a:solidFill>
              </a:rPr>
              <a:t>th</a:t>
            </a:r>
            <a:r>
              <a:rPr lang="en-US" sz="2000" dirty="0" smtClean="0">
                <a:solidFill>
                  <a:schemeClr val="tx1"/>
                </a:solidFill>
              </a:rPr>
              <a:t> %</a:t>
            </a:r>
            <a:r>
              <a:rPr lang="en-US" sz="2000" dirty="0" err="1" smtClean="0">
                <a:solidFill>
                  <a:schemeClr val="tx1"/>
                </a:solidFill>
              </a:rPr>
              <a:t>ile</a:t>
            </a:r>
            <a:r>
              <a:rPr lang="en-US" sz="2000" dirty="0" smtClean="0">
                <a:solidFill>
                  <a:schemeClr val="tx1"/>
                </a:solidFill>
              </a:rPr>
              <a:t> CV = 0.20</a:t>
            </a:r>
          </a:p>
        </p:txBody>
      </p:sp>
      <p:sp>
        <p:nvSpPr>
          <p:cNvPr id="18437" name="Slide Number Placeholder 8"/>
          <p:cNvSpPr>
            <a:spLocks noGrp="1"/>
          </p:cNvSpPr>
          <p:nvPr>
            <p:ph type="sldNum" sz="quarter" idx="12"/>
          </p:nvPr>
        </p:nvSpPr>
        <p:spPr>
          <a:noFill/>
        </p:spPr>
        <p:txBody>
          <a:bodyPr/>
          <a:lstStyle/>
          <a:p>
            <a:fld id="{CE64B86D-6B5D-43D5-BC3D-D0392806BE7A}" type="slidenum">
              <a:rPr lang="en-US" smtClean="0">
                <a:solidFill>
                  <a:srgbClr val="FFFFFF"/>
                </a:solidFill>
              </a:rPr>
              <a:pPr/>
              <a:t>26</a:t>
            </a:fld>
            <a:endParaRPr lang="en-US" dirty="0" smtClean="0">
              <a:solidFill>
                <a:srgbClr val="FFFFFF"/>
              </a:solidFill>
            </a:endParaRPr>
          </a:p>
        </p:txBody>
      </p:sp>
      <p:pic>
        <p:nvPicPr>
          <p:cNvPr id="207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685" y="852488"/>
            <a:ext cx="5787590" cy="577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bwMode="auto">
          <a:xfrm>
            <a:off x="2209800" y="5257800"/>
            <a:ext cx="3505200" cy="0"/>
          </a:xfrm>
          <a:prstGeom prst="line">
            <a:avLst/>
          </a:prstGeom>
          <a:solidFill>
            <a:schemeClr val="accent1"/>
          </a:solidFill>
          <a:ln w="9525"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73036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50741" y="240364"/>
            <a:ext cx="6781800" cy="579437"/>
          </a:xfrm>
        </p:spPr>
        <p:txBody>
          <a:bodyPr anchor="t"/>
          <a:lstStyle/>
          <a:p>
            <a:pPr eaLnBrk="1" hangingPunct="1"/>
            <a:r>
              <a:rPr lang="en-US" sz="2000" dirty="0">
                <a:solidFill>
                  <a:schemeClr val="tx1"/>
                </a:solidFill>
              </a:rPr>
              <a:t>I</a:t>
            </a:r>
            <a:r>
              <a:rPr lang="en-US" sz="2000" dirty="0" smtClean="0">
                <a:solidFill>
                  <a:schemeClr val="tx1"/>
                </a:solidFill>
              </a:rPr>
              <a:t>ncreased “n” is recommended for this test method</a:t>
            </a:r>
          </a:p>
        </p:txBody>
      </p:sp>
      <p:sp>
        <p:nvSpPr>
          <p:cNvPr id="18437" name="Slide Number Placeholder 8"/>
          <p:cNvSpPr>
            <a:spLocks noGrp="1"/>
          </p:cNvSpPr>
          <p:nvPr>
            <p:ph type="sldNum" sz="quarter" idx="12"/>
          </p:nvPr>
        </p:nvSpPr>
        <p:spPr>
          <a:noFill/>
        </p:spPr>
        <p:txBody>
          <a:bodyPr/>
          <a:lstStyle/>
          <a:p>
            <a:fld id="{CE64B86D-6B5D-43D5-BC3D-D0392806BE7A}" type="slidenum">
              <a:rPr lang="en-US" smtClean="0">
                <a:solidFill>
                  <a:srgbClr val="FFFFFF"/>
                </a:solidFill>
              </a:rPr>
              <a:pPr/>
              <a:t>27</a:t>
            </a:fld>
            <a:endParaRPr lang="en-US" dirty="0" smtClean="0">
              <a:solidFill>
                <a:srgbClr val="FFFFFF"/>
              </a:solidFill>
            </a:endParaRPr>
          </a:p>
        </p:txBody>
      </p:sp>
      <p:pic>
        <p:nvPicPr>
          <p:cNvPr id="309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14400"/>
            <a:ext cx="5796693" cy="5785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bwMode="auto">
          <a:xfrm>
            <a:off x="2590800" y="5334000"/>
            <a:ext cx="3505200" cy="0"/>
          </a:xfrm>
          <a:prstGeom prst="line">
            <a:avLst/>
          </a:prstGeom>
          <a:solidFill>
            <a:schemeClr val="accent1"/>
          </a:solidFill>
          <a:ln w="9525"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12098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2"/>
            <p:extLst>
              <p:ext uri="{D42A27DB-BD31-4B8C-83A1-F6EECF244321}">
                <p14:modId xmlns:p14="http://schemas.microsoft.com/office/powerpoint/2010/main" val="2906583801"/>
              </p:ext>
            </p:extLst>
          </p:nvPr>
        </p:nvGraphicFramePr>
        <p:xfrm>
          <a:off x="685800" y="914396"/>
          <a:ext cx="7620000" cy="4876800"/>
        </p:xfrm>
        <a:graphic>
          <a:graphicData uri="http://schemas.openxmlformats.org/drawingml/2006/table">
            <a:tbl>
              <a:tblPr firstRow="1" firstCol="1" bandRow="1">
                <a:tableStyleId>{5C22544A-7EE6-4342-B048-85BDC9FD1C3A}</a:tableStyleId>
              </a:tblPr>
              <a:tblGrid>
                <a:gridCol w="3332694"/>
                <a:gridCol w="862830"/>
                <a:gridCol w="1067665"/>
                <a:gridCol w="832811"/>
                <a:gridCol w="1524000"/>
              </a:tblGrid>
              <a:tr h="721942">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ea typeface="Times New Roman" panose="02020603050405020304" pitchFamily="18" charset="0"/>
                        </a:rPr>
                        <a:t>WET Method</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i="1" dirty="0">
                          <a:solidFill>
                            <a:schemeClr val="tx1"/>
                          </a:solidFill>
                          <a:effectLst/>
                          <a:latin typeface="Times New Roman" panose="02020603050405020304" pitchFamily="18" charset="0"/>
                          <a:ea typeface="Times New Roman" panose="02020603050405020304" pitchFamily="18" charset="0"/>
                        </a:rPr>
                        <a:t>b</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i="1" dirty="0">
                          <a:solidFill>
                            <a:schemeClr val="tx1"/>
                          </a:solidFill>
                          <a:effectLst/>
                          <a:latin typeface="Times New Roman" panose="02020603050405020304" pitchFamily="18" charset="0"/>
                          <a:ea typeface="Times New Roman" panose="02020603050405020304" pitchFamily="18" charset="0"/>
                        </a:rPr>
                        <a:t>α</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5">
                        <a:lumMod val="90000"/>
                      </a:schemeClr>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ea typeface="Times New Roman" panose="02020603050405020304" pitchFamily="18" charset="0"/>
                        </a:rPr>
                        <a:t>control CV</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ea typeface="Times New Roman" panose="02020603050405020304" pitchFamily="18" charset="0"/>
                        </a:rPr>
                        <a:t>Percentile of control CV</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r>
              <a:tr h="344858">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ea typeface="Times New Roman" panose="02020603050405020304" pitchFamily="18" charset="0"/>
                        </a:rPr>
                        <a:t>Chronic Toxicity </a:t>
                      </a:r>
                      <a:r>
                        <a:rPr lang="en-US" sz="1800" b="1" dirty="0" smtClean="0">
                          <a:solidFill>
                            <a:schemeClr val="tx1"/>
                          </a:solidFill>
                          <a:effectLst/>
                          <a:latin typeface="Times New Roman" panose="02020603050405020304" pitchFamily="18" charset="0"/>
                          <a:ea typeface="Times New Roman" panose="02020603050405020304" pitchFamily="18" charset="0"/>
                        </a:rPr>
                        <a:t>Tests</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nchor="ctr"/>
                </a:tc>
                <a:tc>
                  <a:txBody>
                    <a:bodyPr/>
                    <a:lstStyle/>
                    <a:p>
                      <a:pPr marL="0" marR="0" algn="ctr">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p>
                  </a:txBody>
                  <a:tcPr marL="68580" marR="68580" marT="0" marB="0">
                    <a:solidFill>
                      <a:schemeClr val="accent5">
                        <a:lumMod val="90000"/>
                      </a:schemeClr>
                    </a:solidFill>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tc>
              </a:tr>
              <a:tr h="240647">
                <a:tc>
                  <a:txBody>
                    <a:bodyPr/>
                    <a:lstStyle/>
                    <a:p>
                      <a:pPr marL="0" marR="0">
                        <a:spcBef>
                          <a:spcPts val="0"/>
                        </a:spcBef>
                        <a:spcAft>
                          <a:spcPts val="0"/>
                        </a:spcAft>
                      </a:pPr>
                      <a:r>
                        <a:rPr lang="en-US" sz="1600" dirty="0">
                          <a:solidFill>
                            <a:schemeClr val="tx1"/>
                          </a:solidFill>
                          <a:effectLst/>
                          <a:latin typeface="Times New Roman" panose="02020603050405020304" pitchFamily="18" charset="0"/>
                          <a:ea typeface="Times New Roman" panose="02020603050405020304" pitchFamily="18" charset="0"/>
                        </a:rPr>
                        <a:t>Fathead minnow growth</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0.75</a:t>
                      </a:r>
                    </a:p>
                  </a:txBody>
                  <a:tcPr marL="68580" marR="68580" marT="0" marB="0" anchor="ctr"/>
                </a:tc>
                <a:tc>
                  <a:txBody>
                    <a:bodyPr/>
                    <a:lstStyle/>
                    <a:p>
                      <a:pPr marL="0" marR="0" algn="ctr">
                        <a:spcBef>
                          <a:spcPts val="0"/>
                        </a:spcBef>
                        <a:spcAft>
                          <a:spcPts val="0"/>
                        </a:spcAft>
                      </a:pPr>
                      <a:r>
                        <a:rPr lang="en-US" sz="1800" b="1" dirty="0">
                          <a:effectLst/>
                          <a:latin typeface="Times New Roman" panose="02020603050405020304" pitchFamily="18" charset="0"/>
                          <a:ea typeface="Times New Roman" panose="02020603050405020304" pitchFamily="18" charset="0"/>
                        </a:rPr>
                        <a:t>0.25</a:t>
                      </a:r>
                    </a:p>
                  </a:txBody>
                  <a:tcPr marL="68580" marR="68580" marT="0" marB="0">
                    <a:solidFill>
                      <a:schemeClr val="accent5">
                        <a:lumMod val="90000"/>
                      </a:schemeClr>
                    </a:solidFill>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0.11</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~50</a:t>
                      </a:r>
                      <a:r>
                        <a:rPr lang="en-US" sz="1800" baseline="30000" dirty="0">
                          <a:effectLst/>
                          <a:latin typeface="Times New Roman" panose="02020603050405020304" pitchFamily="18" charset="0"/>
                          <a:ea typeface="Times New Roman" panose="02020603050405020304" pitchFamily="18" charset="0"/>
                        </a:rPr>
                        <a:t>th</a:t>
                      </a:r>
                      <a:r>
                        <a:rPr lang="en-US" sz="1800" dirty="0">
                          <a:effectLst/>
                          <a:latin typeface="Times New Roman" panose="02020603050405020304" pitchFamily="18" charset="0"/>
                          <a:ea typeface="Times New Roman" panose="02020603050405020304" pitchFamily="18" charset="0"/>
                        </a:rPr>
                        <a:t>  </a:t>
                      </a:r>
                    </a:p>
                  </a:txBody>
                  <a:tcPr marL="68580" marR="68580" marT="0" marB="0"/>
                </a:tc>
              </a:tr>
              <a:tr h="240647">
                <a:tc>
                  <a:txBody>
                    <a:bodyPr/>
                    <a:lstStyle/>
                    <a:p>
                      <a:pPr marL="0" marR="0">
                        <a:spcBef>
                          <a:spcPts val="0"/>
                        </a:spcBef>
                        <a:spcAft>
                          <a:spcPts val="0"/>
                        </a:spcAft>
                      </a:pPr>
                      <a:r>
                        <a:rPr lang="en-US" sz="1600" dirty="0">
                          <a:solidFill>
                            <a:schemeClr val="tx1"/>
                          </a:solidFill>
                          <a:effectLst/>
                          <a:latin typeface="Times New Roman" panose="02020603050405020304" pitchFamily="18" charset="0"/>
                          <a:ea typeface="Times New Roman" panose="02020603050405020304" pitchFamily="18" charset="0"/>
                        </a:rPr>
                        <a:t>Ceriodaphnia reproduction </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0.75</a:t>
                      </a:r>
                    </a:p>
                  </a:txBody>
                  <a:tcPr marL="68580" marR="68580" marT="0" marB="0"/>
                </a:tc>
                <a:tc>
                  <a:txBody>
                    <a:bodyPr/>
                    <a:lstStyle/>
                    <a:p>
                      <a:pPr marL="0" marR="0" algn="ctr">
                        <a:spcBef>
                          <a:spcPts val="0"/>
                        </a:spcBef>
                        <a:spcAft>
                          <a:spcPts val="0"/>
                        </a:spcAft>
                      </a:pPr>
                      <a:r>
                        <a:rPr lang="en-US" sz="1800" b="1" dirty="0">
                          <a:effectLst/>
                          <a:latin typeface="Times New Roman" panose="02020603050405020304" pitchFamily="18" charset="0"/>
                          <a:ea typeface="Times New Roman" panose="02020603050405020304" pitchFamily="18" charset="0"/>
                        </a:rPr>
                        <a:t>0.20</a:t>
                      </a:r>
                    </a:p>
                  </a:txBody>
                  <a:tcPr marL="68580" marR="68580" marT="0" marB="0">
                    <a:solidFill>
                      <a:schemeClr val="accent5">
                        <a:lumMod val="90000"/>
                      </a:schemeClr>
                    </a:solidFill>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0.15</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50</a:t>
                      </a:r>
                      <a:r>
                        <a:rPr lang="en-US" sz="1800" baseline="30000" dirty="0">
                          <a:effectLst/>
                          <a:latin typeface="Times New Roman" panose="02020603050405020304" pitchFamily="18" charset="0"/>
                          <a:ea typeface="Times New Roman" panose="02020603050405020304" pitchFamily="18" charset="0"/>
                        </a:rPr>
                        <a:t>th</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240647">
                <a:tc>
                  <a:txBody>
                    <a:bodyPr/>
                    <a:lstStyle/>
                    <a:p>
                      <a:pPr marL="0" marR="0">
                        <a:spcBef>
                          <a:spcPts val="0"/>
                        </a:spcBef>
                        <a:spcAft>
                          <a:spcPts val="0"/>
                        </a:spcAft>
                      </a:pPr>
                      <a:r>
                        <a:rPr lang="en-US" sz="1600" dirty="0">
                          <a:solidFill>
                            <a:schemeClr val="tx1"/>
                          </a:solidFill>
                          <a:effectLst/>
                          <a:latin typeface="Times New Roman" panose="02020603050405020304" pitchFamily="18" charset="0"/>
                          <a:ea typeface="Times New Roman" panose="02020603050405020304" pitchFamily="18" charset="0"/>
                        </a:rPr>
                        <a:t>Mysid shrimp growth</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0.75</a:t>
                      </a:r>
                    </a:p>
                  </a:txBody>
                  <a:tcPr marL="68580" marR="68580" marT="0" marB="0"/>
                </a:tc>
                <a:tc>
                  <a:txBody>
                    <a:bodyPr/>
                    <a:lstStyle/>
                    <a:p>
                      <a:pPr marL="0" marR="0" algn="ctr">
                        <a:spcBef>
                          <a:spcPts val="0"/>
                        </a:spcBef>
                        <a:spcAft>
                          <a:spcPts val="0"/>
                        </a:spcAft>
                      </a:pPr>
                      <a:r>
                        <a:rPr lang="en-US" sz="1800" b="1" dirty="0">
                          <a:effectLst/>
                          <a:latin typeface="Times New Roman" panose="02020603050405020304" pitchFamily="18" charset="0"/>
                          <a:ea typeface="Times New Roman" panose="02020603050405020304" pitchFamily="18" charset="0"/>
                        </a:rPr>
                        <a:t>0.15</a:t>
                      </a:r>
                    </a:p>
                  </a:txBody>
                  <a:tcPr marL="68580" marR="68580" marT="0" marB="0">
                    <a:solidFill>
                      <a:schemeClr val="accent5">
                        <a:lumMod val="90000"/>
                      </a:schemeClr>
                    </a:solidFill>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0.13</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~40</a:t>
                      </a:r>
                      <a:r>
                        <a:rPr lang="en-US" sz="1800" baseline="30000" dirty="0">
                          <a:effectLst/>
                          <a:latin typeface="Times New Roman" panose="02020603050405020304" pitchFamily="18" charset="0"/>
                          <a:ea typeface="Times New Roman" panose="02020603050405020304" pitchFamily="18" charset="0"/>
                        </a:rPr>
                        <a:t>th </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259080">
                <a:tc>
                  <a:txBody>
                    <a:bodyPr/>
                    <a:lstStyle/>
                    <a:p>
                      <a:pPr marL="0" marR="0">
                        <a:spcBef>
                          <a:spcPts val="0"/>
                        </a:spcBef>
                        <a:spcAft>
                          <a:spcPts val="0"/>
                        </a:spcAft>
                      </a:pPr>
                      <a:r>
                        <a:rPr lang="en-US" sz="1600" dirty="0">
                          <a:solidFill>
                            <a:schemeClr val="tx1"/>
                          </a:solidFill>
                          <a:effectLst/>
                          <a:latin typeface="Times New Roman" panose="02020603050405020304" pitchFamily="18" charset="0"/>
                          <a:ea typeface="Times New Roman" panose="02020603050405020304" pitchFamily="18" charset="0"/>
                        </a:rPr>
                        <a:t>Red abalone larval development</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0.75</a:t>
                      </a:r>
                    </a:p>
                  </a:txBody>
                  <a:tcPr marL="68580" marR="68580" marT="0" marB="0"/>
                </a:tc>
                <a:tc>
                  <a:txBody>
                    <a:bodyPr/>
                    <a:lstStyle/>
                    <a:p>
                      <a:pPr marL="0" marR="0" algn="ctr">
                        <a:spcBef>
                          <a:spcPts val="0"/>
                        </a:spcBef>
                        <a:spcAft>
                          <a:spcPts val="0"/>
                        </a:spcAft>
                      </a:pPr>
                      <a:r>
                        <a:rPr lang="en-US" sz="1800" b="1" dirty="0">
                          <a:effectLst/>
                          <a:latin typeface="Times New Roman" panose="02020603050405020304" pitchFamily="18" charset="0"/>
                          <a:ea typeface="Times New Roman" panose="02020603050405020304" pitchFamily="18" charset="0"/>
                        </a:rPr>
                        <a:t>0.05</a:t>
                      </a:r>
                    </a:p>
                  </a:txBody>
                  <a:tcPr marL="68580" marR="68580" marT="0" marB="0">
                    <a:solidFill>
                      <a:schemeClr val="accent5">
                        <a:lumMod val="90000"/>
                      </a:schemeClr>
                    </a:solidFill>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0.05</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75</a:t>
                      </a:r>
                      <a:r>
                        <a:rPr lang="en-US" sz="1800" baseline="30000" dirty="0">
                          <a:effectLst/>
                          <a:latin typeface="Times New Roman" panose="02020603050405020304" pitchFamily="18" charset="0"/>
                          <a:ea typeface="Times New Roman" panose="02020603050405020304" pitchFamily="18" charset="0"/>
                        </a:rPr>
                        <a:t>th</a:t>
                      </a:r>
                      <a:r>
                        <a:rPr lang="en-US" sz="1800" dirty="0">
                          <a:effectLst/>
                          <a:latin typeface="Times New Roman" panose="02020603050405020304" pitchFamily="18" charset="0"/>
                          <a:ea typeface="Times New Roman" panose="02020603050405020304" pitchFamily="18" charset="0"/>
                        </a:rPr>
                        <a:t> </a:t>
                      </a:r>
                    </a:p>
                  </a:txBody>
                  <a:tcPr marL="68580" marR="68580" marT="0" marB="0"/>
                </a:tc>
              </a:tr>
              <a:tr h="240647">
                <a:tc>
                  <a:txBody>
                    <a:bodyPr/>
                    <a:lstStyle/>
                    <a:p>
                      <a:pPr marL="0" marR="0">
                        <a:spcBef>
                          <a:spcPts val="0"/>
                        </a:spcBef>
                        <a:spcAft>
                          <a:spcPts val="0"/>
                        </a:spcAft>
                      </a:pPr>
                      <a:r>
                        <a:rPr lang="en-US" sz="1600" dirty="0">
                          <a:solidFill>
                            <a:schemeClr val="tx1"/>
                          </a:solidFill>
                          <a:effectLst/>
                          <a:latin typeface="Times New Roman" panose="02020603050405020304" pitchFamily="18" charset="0"/>
                          <a:ea typeface="Times New Roman" panose="02020603050405020304" pitchFamily="18" charset="0"/>
                        </a:rPr>
                        <a:t>Sea urchin fertilization</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0.75</a:t>
                      </a:r>
                    </a:p>
                  </a:txBody>
                  <a:tcPr marL="68580" marR="68580" marT="0" marB="0"/>
                </a:tc>
                <a:tc>
                  <a:txBody>
                    <a:bodyPr/>
                    <a:lstStyle/>
                    <a:p>
                      <a:pPr marL="0" marR="0" algn="ctr">
                        <a:spcBef>
                          <a:spcPts val="0"/>
                        </a:spcBef>
                        <a:spcAft>
                          <a:spcPts val="0"/>
                        </a:spcAft>
                      </a:pPr>
                      <a:r>
                        <a:rPr lang="en-US" sz="1800" b="1" dirty="0">
                          <a:effectLst/>
                          <a:latin typeface="Times New Roman" panose="02020603050405020304" pitchFamily="18" charset="0"/>
                          <a:ea typeface="Times New Roman" panose="02020603050405020304" pitchFamily="18" charset="0"/>
                        </a:rPr>
                        <a:t>0.05</a:t>
                      </a:r>
                    </a:p>
                  </a:txBody>
                  <a:tcPr marL="68580" marR="68580" marT="0" marB="0">
                    <a:solidFill>
                      <a:schemeClr val="accent5">
                        <a:lumMod val="90000"/>
                      </a:schemeClr>
                    </a:solidFill>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0.03</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50</a:t>
                      </a:r>
                      <a:r>
                        <a:rPr lang="en-US" sz="1800" baseline="30000" dirty="0">
                          <a:effectLst/>
                          <a:latin typeface="Times New Roman" panose="02020603050405020304" pitchFamily="18" charset="0"/>
                          <a:ea typeface="Times New Roman" panose="02020603050405020304" pitchFamily="18" charset="0"/>
                        </a:rPr>
                        <a:t>th</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240647">
                <a:tc>
                  <a:txBody>
                    <a:bodyPr/>
                    <a:lstStyle/>
                    <a:p>
                      <a:pPr marL="0" marR="0">
                        <a:spcBef>
                          <a:spcPts val="0"/>
                        </a:spcBef>
                        <a:spcAft>
                          <a:spcPts val="0"/>
                        </a:spcAft>
                      </a:pPr>
                      <a:r>
                        <a:rPr lang="en-US" sz="1600" dirty="0">
                          <a:solidFill>
                            <a:schemeClr val="tx1"/>
                          </a:solidFill>
                          <a:effectLst/>
                          <a:latin typeface="Times New Roman" panose="02020603050405020304" pitchFamily="18" charset="0"/>
                          <a:ea typeface="Times New Roman" panose="02020603050405020304" pitchFamily="18" charset="0"/>
                        </a:rPr>
                        <a:t>Giant kelp germination</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0.75</a:t>
                      </a:r>
                    </a:p>
                  </a:txBody>
                  <a:tcPr marL="68580" marR="68580" marT="0" marB="0"/>
                </a:tc>
                <a:tc>
                  <a:txBody>
                    <a:bodyPr/>
                    <a:lstStyle/>
                    <a:p>
                      <a:pPr marL="0" marR="0" algn="ctr">
                        <a:spcBef>
                          <a:spcPts val="0"/>
                        </a:spcBef>
                        <a:spcAft>
                          <a:spcPts val="0"/>
                        </a:spcAft>
                      </a:pPr>
                      <a:r>
                        <a:rPr lang="en-US" sz="1800" b="1" dirty="0">
                          <a:effectLst/>
                          <a:latin typeface="Times New Roman" panose="02020603050405020304" pitchFamily="18" charset="0"/>
                          <a:ea typeface="Times New Roman" panose="02020603050405020304" pitchFamily="18" charset="0"/>
                        </a:rPr>
                        <a:t>0.05</a:t>
                      </a:r>
                    </a:p>
                  </a:txBody>
                  <a:tcPr marL="68580" marR="68580" marT="0" marB="0">
                    <a:solidFill>
                      <a:schemeClr val="accent5">
                        <a:lumMod val="90000"/>
                      </a:schemeClr>
                    </a:solidFill>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0.05</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75</a:t>
                      </a:r>
                      <a:r>
                        <a:rPr lang="en-US" sz="1800" baseline="30000" dirty="0">
                          <a:effectLst/>
                          <a:latin typeface="Times New Roman" panose="02020603050405020304" pitchFamily="18" charset="0"/>
                          <a:ea typeface="Times New Roman" panose="02020603050405020304" pitchFamily="18" charset="0"/>
                        </a:rPr>
                        <a:t>th</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240647">
                <a:tc>
                  <a:txBody>
                    <a:bodyPr/>
                    <a:lstStyle/>
                    <a:p>
                      <a:pPr marL="0" marR="0">
                        <a:spcBef>
                          <a:spcPts val="0"/>
                        </a:spcBef>
                        <a:spcAft>
                          <a:spcPts val="0"/>
                        </a:spcAft>
                      </a:pPr>
                      <a:r>
                        <a:rPr lang="en-US" sz="1600" dirty="0">
                          <a:solidFill>
                            <a:schemeClr val="tx1"/>
                          </a:solidFill>
                          <a:effectLst/>
                          <a:latin typeface="Times New Roman" panose="02020603050405020304" pitchFamily="18" charset="0"/>
                          <a:ea typeface="Times New Roman" panose="02020603050405020304" pitchFamily="18" charset="0"/>
                        </a:rPr>
                        <a:t>Giant kelp germ-tube length</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0.75</a:t>
                      </a:r>
                    </a:p>
                  </a:txBody>
                  <a:tcPr marL="68580" marR="68580" marT="0" marB="0"/>
                </a:tc>
                <a:tc>
                  <a:txBody>
                    <a:bodyPr/>
                    <a:lstStyle/>
                    <a:p>
                      <a:pPr marL="0" marR="0" algn="ctr">
                        <a:spcBef>
                          <a:spcPts val="0"/>
                        </a:spcBef>
                        <a:spcAft>
                          <a:spcPts val="0"/>
                        </a:spcAft>
                      </a:pPr>
                      <a:r>
                        <a:rPr lang="en-US" sz="1800" b="1" dirty="0">
                          <a:effectLst/>
                          <a:latin typeface="Times New Roman" panose="02020603050405020304" pitchFamily="18" charset="0"/>
                          <a:ea typeface="Times New Roman" panose="02020603050405020304" pitchFamily="18" charset="0"/>
                        </a:rPr>
                        <a:t>0.05</a:t>
                      </a:r>
                    </a:p>
                  </a:txBody>
                  <a:tcPr marL="68580" marR="68580" marT="0" marB="0">
                    <a:solidFill>
                      <a:schemeClr val="accent5">
                        <a:lumMod val="90000"/>
                      </a:schemeClr>
                    </a:solidFill>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0.07</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50</a:t>
                      </a:r>
                      <a:r>
                        <a:rPr lang="en-US" sz="1800" baseline="30000" dirty="0">
                          <a:effectLst/>
                          <a:latin typeface="Times New Roman" panose="02020603050405020304" pitchFamily="18" charset="0"/>
                          <a:ea typeface="Times New Roman" panose="02020603050405020304" pitchFamily="18" charset="0"/>
                        </a:rPr>
                        <a:t>th</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240647">
                <a:tc>
                  <a:txBody>
                    <a:bodyPr/>
                    <a:lstStyle/>
                    <a:p>
                      <a:pPr marL="0" marR="0">
                        <a:spcBef>
                          <a:spcPts val="0"/>
                        </a:spcBef>
                        <a:spcAft>
                          <a:spcPts val="0"/>
                        </a:spcAft>
                      </a:pPr>
                      <a:r>
                        <a:rPr lang="en-US" sz="1600" dirty="0">
                          <a:solidFill>
                            <a:schemeClr val="tx1"/>
                          </a:solidFill>
                          <a:effectLst/>
                          <a:latin typeface="Times New Roman" panose="02020603050405020304" pitchFamily="18" charset="0"/>
                          <a:ea typeface="Times New Roman" panose="02020603050405020304" pitchFamily="18" charset="0"/>
                        </a:rPr>
                        <a:t>Green alga growth</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0.75</a:t>
                      </a:r>
                    </a:p>
                  </a:txBody>
                  <a:tcPr marL="68580" marR="68580" marT="0" marB="0"/>
                </a:tc>
                <a:tc>
                  <a:txBody>
                    <a:bodyPr/>
                    <a:lstStyle/>
                    <a:p>
                      <a:pPr marL="0" marR="0" algn="ctr">
                        <a:spcBef>
                          <a:spcPts val="0"/>
                        </a:spcBef>
                        <a:spcAft>
                          <a:spcPts val="0"/>
                        </a:spcAft>
                      </a:pPr>
                      <a:r>
                        <a:rPr lang="en-US" sz="1800" b="1" dirty="0">
                          <a:effectLst/>
                          <a:latin typeface="Times New Roman" panose="02020603050405020304" pitchFamily="18" charset="0"/>
                          <a:ea typeface="Times New Roman" panose="02020603050405020304" pitchFamily="18" charset="0"/>
                        </a:rPr>
                        <a:t>0.25</a:t>
                      </a:r>
                    </a:p>
                  </a:txBody>
                  <a:tcPr marL="68580" marR="68580" marT="0" marB="0">
                    <a:solidFill>
                      <a:schemeClr val="accent5">
                        <a:lumMod val="90000"/>
                      </a:schemeClr>
                    </a:solidFill>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0.10</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~70</a:t>
                      </a:r>
                      <a:r>
                        <a:rPr lang="en-US" sz="1800" baseline="30000" dirty="0">
                          <a:effectLst/>
                          <a:latin typeface="Times New Roman" panose="02020603050405020304" pitchFamily="18" charset="0"/>
                          <a:ea typeface="Times New Roman" panose="02020603050405020304" pitchFamily="18" charset="0"/>
                        </a:rPr>
                        <a:t>th </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240647">
                <a:tc>
                  <a:txBody>
                    <a:bodyPr/>
                    <a:lstStyle/>
                    <a:p>
                      <a:pPr marL="0" marR="0">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 </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nchor="ctr"/>
                </a:tc>
                <a:tc>
                  <a:txBody>
                    <a:bodyPr/>
                    <a:lstStyle/>
                    <a:p>
                      <a:pPr marL="0" marR="0" algn="ctr">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p>
                  </a:txBody>
                  <a:tcPr marL="68580" marR="68580" marT="0" marB="0">
                    <a:solidFill>
                      <a:schemeClr val="accent5">
                        <a:lumMod val="90000"/>
                      </a:schemeClr>
                    </a:solidFill>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tc>
              </a:tr>
              <a:tr h="304800">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ea typeface="Times New Roman" panose="02020603050405020304" pitchFamily="18" charset="0"/>
                        </a:rPr>
                        <a:t>Acute Toxicity Tests</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nchor="ctr"/>
                </a:tc>
                <a:tc>
                  <a:txBody>
                    <a:bodyPr/>
                    <a:lstStyle/>
                    <a:p>
                      <a:pPr marL="0" marR="0" algn="ctr">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p>
                  </a:txBody>
                  <a:tcPr marL="68580" marR="68580" marT="0" marB="0">
                    <a:solidFill>
                      <a:schemeClr val="accent5">
                        <a:lumMod val="90000"/>
                      </a:schemeClr>
                    </a:solidFill>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tc>
              </a:tr>
              <a:tr h="240647">
                <a:tc>
                  <a:txBody>
                    <a:bodyPr/>
                    <a:lstStyle/>
                    <a:p>
                      <a:pPr marL="0" marR="0">
                        <a:spcBef>
                          <a:spcPts val="0"/>
                        </a:spcBef>
                        <a:spcAft>
                          <a:spcPts val="0"/>
                        </a:spcAft>
                      </a:pPr>
                      <a:r>
                        <a:rPr lang="en-US" sz="1600" dirty="0">
                          <a:solidFill>
                            <a:schemeClr val="tx1"/>
                          </a:solidFill>
                          <a:effectLst/>
                          <a:latin typeface="Times New Roman" panose="02020603050405020304" pitchFamily="18" charset="0"/>
                          <a:ea typeface="Times New Roman" panose="02020603050405020304" pitchFamily="18" charset="0"/>
                        </a:rPr>
                        <a:t>Fish species survival</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0.80</a:t>
                      </a:r>
                    </a:p>
                  </a:txBody>
                  <a:tcPr marL="68580" marR="68580" marT="0" marB="0" anchor="ctr"/>
                </a:tc>
                <a:tc>
                  <a:txBody>
                    <a:bodyPr/>
                    <a:lstStyle/>
                    <a:p>
                      <a:pPr marL="0" marR="0" algn="ctr">
                        <a:spcBef>
                          <a:spcPts val="0"/>
                        </a:spcBef>
                        <a:spcAft>
                          <a:spcPts val="0"/>
                        </a:spcAft>
                      </a:pPr>
                      <a:r>
                        <a:rPr lang="en-US" sz="1800" b="1" dirty="0">
                          <a:effectLst/>
                          <a:latin typeface="Times New Roman" panose="02020603050405020304" pitchFamily="18" charset="0"/>
                          <a:ea typeface="Times New Roman" panose="02020603050405020304" pitchFamily="18" charset="0"/>
                        </a:rPr>
                        <a:t>0.10</a:t>
                      </a:r>
                    </a:p>
                  </a:txBody>
                  <a:tcPr marL="68580" marR="68580" marT="0" marB="0">
                    <a:solidFill>
                      <a:schemeClr val="accent5">
                        <a:lumMod val="90000"/>
                      </a:schemeClr>
                    </a:solidFill>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0.01</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~75</a:t>
                      </a:r>
                      <a:r>
                        <a:rPr lang="en-US" sz="1800" baseline="30000" dirty="0">
                          <a:effectLst/>
                          <a:latin typeface="Times New Roman" panose="02020603050405020304" pitchFamily="18" charset="0"/>
                          <a:ea typeface="Times New Roman" panose="02020603050405020304" pitchFamily="18" charset="0"/>
                        </a:rPr>
                        <a:t>th</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274320">
                <a:tc>
                  <a:txBody>
                    <a:bodyPr/>
                    <a:lstStyle/>
                    <a:p>
                      <a:pPr marL="0" marR="0">
                        <a:spcBef>
                          <a:spcPts val="0"/>
                        </a:spcBef>
                        <a:spcAft>
                          <a:spcPts val="0"/>
                        </a:spcAft>
                      </a:pPr>
                      <a:r>
                        <a:rPr lang="en-US" sz="1600" dirty="0">
                          <a:solidFill>
                            <a:schemeClr val="tx1"/>
                          </a:solidFill>
                          <a:effectLst/>
                          <a:latin typeface="Times New Roman" panose="02020603050405020304" pitchFamily="18" charset="0"/>
                          <a:ea typeface="Times New Roman" panose="02020603050405020304" pitchFamily="18" charset="0"/>
                        </a:rPr>
                        <a:t>Daphnid, mysid, &amp; amphipod survival</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0.80</a:t>
                      </a:r>
                    </a:p>
                  </a:txBody>
                  <a:tcPr marL="68580" marR="68580" marT="0" marB="0" anchor="ctr"/>
                </a:tc>
                <a:tc>
                  <a:txBody>
                    <a:bodyPr/>
                    <a:lstStyle/>
                    <a:p>
                      <a:pPr marL="0" marR="0" algn="ctr">
                        <a:spcBef>
                          <a:spcPts val="0"/>
                        </a:spcBef>
                        <a:spcAft>
                          <a:spcPts val="0"/>
                        </a:spcAft>
                      </a:pPr>
                      <a:r>
                        <a:rPr lang="en-US" sz="1800" b="1" dirty="0">
                          <a:effectLst/>
                          <a:latin typeface="Times New Roman" panose="02020603050405020304" pitchFamily="18" charset="0"/>
                          <a:ea typeface="Times New Roman" panose="02020603050405020304" pitchFamily="18" charset="0"/>
                        </a:rPr>
                        <a:t>0.10</a:t>
                      </a:r>
                    </a:p>
                  </a:txBody>
                  <a:tcPr marL="68580" marR="68580" marT="0" marB="0" anchor="ctr">
                    <a:solidFill>
                      <a:schemeClr val="accent5">
                        <a:lumMod val="90000"/>
                      </a:schemeClr>
                    </a:solidFill>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0.02</a:t>
                      </a:r>
                    </a:p>
                  </a:txBody>
                  <a:tcPr marL="68580" marR="68580" marT="0" marB="0" anchor="ct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~85</a:t>
                      </a:r>
                      <a:r>
                        <a:rPr lang="en-US" sz="1800" baseline="30000" dirty="0">
                          <a:effectLst/>
                          <a:latin typeface="Times New Roman" panose="02020603050405020304" pitchFamily="18" charset="0"/>
                          <a:ea typeface="Times New Roman" panose="02020603050405020304" pitchFamily="18" charset="0"/>
                        </a:rPr>
                        <a:t>th</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r>
              <a:tr h="240647">
                <a:tc>
                  <a:txBody>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nchor="ctr"/>
                </a:tc>
                <a:tc>
                  <a:txBody>
                    <a:bodyPr/>
                    <a:lstStyle/>
                    <a:p>
                      <a:pPr marL="0" marR="0" algn="ctr">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p>
                  </a:txBody>
                  <a:tcPr marL="68580" marR="68580" marT="0" marB="0">
                    <a:solidFill>
                      <a:schemeClr val="accent5">
                        <a:lumMod val="90000"/>
                      </a:schemeClr>
                    </a:solidFill>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tc>
              </a:tr>
            </a:tbl>
          </a:graphicData>
        </a:graphic>
      </p:graphicFrame>
      <p:sp>
        <p:nvSpPr>
          <p:cNvPr id="21510" name="Slide Number Placeholder 9"/>
          <p:cNvSpPr>
            <a:spLocks noGrp="1"/>
          </p:cNvSpPr>
          <p:nvPr>
            <p:ph type="sldNum" sz="quarter" idx="12"/>
          </p:nvPr>
        </p:nvSpPr>
        <p:spPr>
          <a:noFill/>
        </p:spPr>
        <p:txBody>
          <a:bodyPr/>
          <a:lstStyle/>
          <a:p>
            <a:fld id="{3DE67430-0A2A-4CF5-BED7-0DDF11184726}" type="slidenum">
              <a:rPr lang="en-US" smtClean="0"/>
              <a:pPr/>
              <a:t>28</a:t>
            </a:fld>
            <a:endParaRPr lang="en-US" dirty="0" smtClean="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2"/>
          <p:cNvSpPr>
            <a:spLocks noGrp="1" noChangeArrowheads="1"/>
          </p:cNvSpPr>
          <p:nvPr>
            <p:ph type="title"/>
          </p:nvPr>
        </p:nvSpPr>
        <p:spPr>
          <a:xfrm>
            <a:off x="1676400" y="228600"/>
            <a:ext cx="6477000" cy="579437"/>
          </a:xfrm>
        </p:spPr>
        <p:txBody>
          <a:bodyPr anchor="t"/>
          <a:lstStyle/>
          <a:p>
            <a:pPr eaLnBrk="1" hangingPunct="1"/>
            <a:r>
              <a:rPr lang="en-US" sz="2400" dirty="0" smtClean="0"/>
              <a:t>Setting nominal error rate </a:t>
            </a:r>
            <a:r>
              <a:rPr lang="el-GR" sz="2400" dirty="0" smtClean="0"/>
              <a:t>α</a:t>
            </a:r>
            <a:r>
              <a:rPr lang="en-US" sz="2400" dirty="0" smtClean="0"/>
              <a:t> for TST</a:t>
            </a:r>
          </a:p>
        </p:txBody>
      </p:sp>
    </p:spTree>
    <p:extLst>
      <p:ext uri="{BB962C8B-B14F-4D97-AF65-F5344CB8AC3E}">
        <p14:creationId xmlns:p14="http://schemas.microsoft.com/office/powerpoint/2010/main" val="312366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447800" y="152400"/>
            <a:ext cx="6248400" cy="396875"/>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SzPct val="90000"/>
              <a:buBlip>
                <a:blip r:embed="rId3"/>
              </a:buBlip>
              <a:defRPr sz="3200">
                <a:solidFill>
                  <a:srgbClr val="42425A"/>
                </a:solidFill>
                <a:latin typeface="Tahoma" pitchFamily="34" charset="0"/>
              </a:defRPr>
            </a:lvl1pPr>
            <a:lvl2pPr marL="742950" indent="-285750" eaLnBrk="0" hangingPunct="0">
              <a:spcBef>
                <a:spcPct val="20000"/>
              </a:spcBef>
              <a:buClr>
                <a:schemeClr val="tx2"/>
              </a:buClr>
              <a:buSzPct val="80000"/>
              <a:buChar char="•"/>
              <a:defRPr sz="2800">
                <a:solidFill>
                  <a:srgbClr val="42425A"/>
                </a:solidFill>
                <a:latin typeface="Tahoma" pitchFamily="34" charset="0"/>
              </a:defRPr>
            </a:lvl2pPr>
            <a:lvl3pPr marL="1143000" indent="-228600" eaLnBrk="0" hangingPunct="0">
              <a:spcBef>
                <a:spcPct val="20000"/>
              </a:spcBef>
              <a:buSzPct val="70000"/>
              <a:buBlip>
                <a:blip r:embed="rId4"/>
              </a:buBlip>
              <a:defRPr sz="2400">
                <a:solidFill>
                  <a:srgbClr val="42425A"/>
                </a:solidFill>
                <a:latin typeface="Tahoma" pitchFamily="34" charset="0"/>
              </a:defRPr>
            </a:lvl3pPr>
            <a:lvl4pPr marL="1600200" indent="-228600" eaLnBrk="0" hangingPunct="0">
              <a:spcBef>
                <a:spcPct val="20000"/>
              </a:spcBef>
              <a:buSzPct val="70000"/>
              <a:buBlip>
                <a:blip r:embed="rId5"/>
              </a:buBlip>
              <a:defRPr sz="2000">
                <a:solidFill>
                  <a:srgbClr val="42425A"/>
                </a:solidFill>
                <a:latin typeface="Tahoma" pitchFamily="34" charset="0"/>
              </a:defRPr>
            </a:lvl4pPr>
            <a:lvl5pPr marL="2057400" indent="-228600" eaLnBrk="0" hangingPunct="0">
              <a:spcBef>
                <a:spcPct val="20000"/>
              </a:spcBef>
              <a:buSzPct val="70000"/>
              <a:buBlip>
                <a:blip r:embed="rId6"/>
              </a:buBlip>
              <a:defRPr sz="2000">
                <a:solidFill>
                  <a:srgbClr val="42425A"/>
                </a:solidFill>
                <a:latin typeface="Tahoma" pitchFamily="34" charset="0"/>
              </a:defRPr>
            </a:lvl5pPr>
            <a:lvl6pPr marL="2514600" indent="-228600" eaLnBrk="0" fontAlgn="base" hangingPunct="0">
              <a:spcBef>
                <a:spcPct val="20000"/>
              </a:spcBef>
              <a:spcAft>
                <a:spcPct val="0"/>
              </a:spcAft>
              <a:buSzPct val="70000"/>
              <a:buBlip>
                <a:blip r:embed="rId6"/>
              </a:buBlip>
              <a:defRPr sz="2000">
                <a:solidFill>
                  <a:srgbClr val="42425A"/>
                </a:solidFill>
                <a:latin typeface="Tahoma" pitchFamily="34" charset="0"/>
              </a:defRPr>
            </a:lvl6pPr>
            <a:lvl7pPr marL="2971800" indent="-228600" eaLnBrk="0" fontAlgn="base" hangingPunct="0">
              <a:spcBef>
                <a:spcPct val="20000"/>
              </a:spcBef>
              <a:spcAft>
                <a:spcPct val="0"/>
              </a:spcAft>
              <a:buSzPct val="70000"/>
              <a:buBlip>
                <a:blip r:embed="rId6"/>
              </a:buBlip>
              <a:defRPr sz="2000">
                <a:solidFill>
                  <a:srgbClr val="42425A"/>
                </a:solidFill>
                <a:latin typeface="Tahoma" pitchFamily="34" charset="0"/>
              </a:defRPr>
            </a:lvl7pPr>
            <a:lvl8pPr marL="3429000" indent="-228600" eaLnBrk="0" fontAlgn="base" hangingPunct="0">
              <a:spcBef>
                <a:spcPct val="20000"/>
              </a:spcBef>
              <a:spcAft>
                <a:spcPct val="0"/>
              </a:spcAft>
              <a:buSzPct val="70000"/>
              <a:buBlip>
                <a:blip r:embed="rId6"/>
              </a:buBlip>
              <a:defRPr sz="2000">
                <a:solidFill>
                  <a:srgbClr val="42425A"/>
                </a:solidFill>
                <a:latin typeface="Tahoma" pitchFamily="34" charset="0"/>
              </a:defRPr>
            </a:lvl8pPr>
            <a:lvl9pPr marL="3886200" indent="-228600" eaLnBrk="0" fontAlgn="base" hangingPunct="0">
              <a:spcBef>
                <a:spcPct val="20000"/>
              </a:spcBef>
              <a:spcAft>
                <a:spcPct val="0"/>
              </a:spcAft>
              <a:buSzPct val="70000"/>
              <a:buBlip>
                <a:blip r:embed="rId6"/>
              </a:buBlip>
              <a:defRPr sz="2000">
                <a:solidFill>
                  <a:srgbClr val="42425A"/>
                </a:solidFill>
                <a:latin typeface="Tahoma" pitchFamily="34" charset="0"/>
              </a:defRPr>
            </a:lvl9pPr>
          </a:lstStyle>
          <a:p>
            <a:pPr algn="ctr">
              <a:spcBef>
                <a:spcPct val="50000"/>
              </a:spcBef>
              <a:buSzTx/>
              <a:buFontTx/>
              <a:buNone/>
            </a:pPr>
            <a:r>
              <a:rPr lang="en-US" altLang="en-US" sz="2000" b="1">
                <a:solidFill>
                  <a:schemeClr val="bg1"/>
                </a:solidFill>
                <a:latin typeface="Arial" charset="0"/>
              </a:rPr>
              <a:t>Set Goals and Water Quality Standards (WQS)</a:t>
            </a:r>
          </a:p>
        </p:txBody>
      </p:sp>
      <p:sp>
        <p:nvSpPr>
          <p:cNvPr id="305155" name="Text Box 3"/>
          <p:cNvSpPr txBox="1">
            <a:spLocks noChangeArrowheads="1"/>
          </p:cNvSpPr>
          <p:nvPr/>
        </p:nvSpPr>
        <p:spPr bwMode="auto">
          <a:xfrm>
            <a:off x="3076575" y="990600"/>
            <a:ext cx="2971800" cy="396875"/>
          </a:xfrm>
          <a:prstGeom prst="rect">
            <a:avLst/>
          </a:prstGeom>
          <a:solidFill>
            <a:srgbClr val="FFE29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SzPct val="90000"/>
              <a:buBlip>
                <a:blip r:embed="rId3"/>
              </a:buBlip>
              <a:defRPr sz="3200">
                <a:solidFill>
                  <a:srgbClr val="42425A"/>
                </a:solidFill>
                <a:latin typeface="Tahoma" pitchFamily="34" charset="0"/>
              </a:defRPr>
            </a:lvl1pPr>
            <a:lvl2pPr marL="742950" indent="-285750" eaLnBrk="0" hangingPunct="0">
              <a:spcBef>
                <a:spcPct val="20000"/>
              </a:spcBef>
              <a:buClr>
                <a:schemeClr val="tx2"/>
              </a:buClr>
              <a:buSzPct val="80000"/>
              <a:buChar char="•"/>
              <a:defRPr sz="2800">
                <a:solidFill>
                  <a:srgbClr val="42425A"/>
                </a:solidFill>
                <a:latin typeface="Tahoma" pitchFamily="34" charset="0"/>
              </a:defRPr>
            </a:lvl2pPr>
            <a:lvl3pPr marL="1143000" indent="-228600" eaLnBrk="0" hangingPunct="0">
              <a:spcBef>
                <a:spcPct val="20000"/>
              </a:spcBef>
              <a:buSzPct val="70000"/>
              <a:buBlip>
                <a:blip r:embed="rId4"/>
              </a:buBlip>
              <a:defRPr sz="2400">
                <a:solidFill>
                  <a:srgbClr val="42425A"/>
                </a:solidFill>
                <a:latin typeface="Tahoma" pitchFamily="34" charset="0"/>
              </a:defRPr>
            </a:lvl3pPr>
            <a:lvl4pPr marL="1600200" indent="-228600" eaLnBrk="0" hangingPunct="0">
              <a:spcBef>
                <a:spcPct val="20000"/>
              </a:spcBef>
              <a:buSzPct val="70000"/>
              <a:buBlip>
                <a:blip r:embed="rId5"/>
              </a:buBlip>
              <a:defRPr sz="2000">
                <a:solidFill>
                  <a:srgbClr val="42425A"/>
                </a:solidFill>
                <a:latin typeface="Tahoma" pitchFamily="34" charset="0"/>
              </a:defRPr>
            </a:lvl4pPr>
            <a:lvl5pPr marL="2057400" indent="-228600" eaLnBrk="0" hangingPunct="0">
              <a:spcBef>
                <a:spcPct val="20000"/>
              </a:spcBef>
              <a:buSzPct val="70000"/>
              <a:buBlip>
                <a:blip r:embed="rId6"/>
              </a:buBlip>
              <a:defRPr sz="2000">
                <a:solidFill>
                  <a:srgbClr val="42425A"/>
                </a:solidFill>
                <a:latin typeface="Tahoma" pitchFamily="34" charset="0"/>
              </a:defRPr>
            </a:lvl5pPr>
            <a:lvl6pPr marL="2514600" indent="-228600" eaLnBrk="0" fontAlgn="base" hangingPunct="0">
              <a:spcBef>
                <a:spcPct val="20000"/>
              </a:spcBef>
              <a:spcAft>
                <a:spcPct val="0"/>
              </a:spcAft>
              <a:buSzPct val="70000"/>
              <a:buBlip>
                <a:blip r:embed="rId6"/>
              </a:buBlip>
              <a:defRPr sz="2000">
                <a:solidFill>
                  <a:srgbClr val="42425A"/>
                </a:solidFill>
                <a:latin typeface="Tahoma" pitchFamily="34" charset="0"/>
              </a:defRPr>
            </a:lvl6pPr>
            <a:lvl7pPr marL="2971800" indent="-228600" eaLnBrk="0" fontAlgn="base" hangingPunct="0">
              <a:spcBef>
                <a:spcPct val="20000"/>
              </a:spcBef>
              <a:spcAft>
                <a:spcPct val="0"/>
              </a:spcAft>
              <a:buSzPct val="70000"/>
              <a:buBlip>
                <a:blip r:embed="rId6"/>
              </a:buBlip>
              <a:defRPr sz="2000">
                <a:solidFill>
                  <a:srgbClr val="42425A"/>
                </a:solidFill>
                <a:latin typeface="Tahoma" pitchFamily="34" charset="0"/>
              </a:defRPr>
            </a:lvl7pPr>
            <a:lvl8pPr marL="3429000" indent="-228600" eaLnBrk="0" fontAlgn="base" hangingPunct="0">
              <a:spcBef>
                <a:spcPct val="20000"/>
              </a:spcBef>
              <a:spcAft>
                <a:spcPct val="0"/>
              </a:spcAft>
              <a:buSzPct val="70000"/>
              <a:buBlip>
                <a:blip r:embed="rId6"/>
              </a:buBlip>
              <a:defRPr sz="2000">
                <a:solidFill>
                  <a:srgbClr val="42425A"/>
                </a:solidFill>
                <a:latin typeface="Tahoma" pitchFamily="34" charset="0"/>
              </a:defRPr>
            </a:lvl8pPr>
            <a:lvl9pPr marL="3886200" indent="-228600" eaLnBrk="0" fontAlgn="base" hangingPunct="0">
              <a:spcBef>
                <a:spcPct val="20000"/>
              </a:spcBef>
              <a:spcAft>
                <a:spcPct val="0"/>
              </a:spcAft>
              <a:buSzPct val="70000"/>
              <a:buBlip>
                <a:blip r:embed="rId6"/>
              </a:buBlip>
              <a:defRPr sz="2000">
                <a:solidFill>
                  <a:srgbClr val="42425A"/>
                </a:solidFill>
                <a:latin typeface="Tahoma" pitchFamily="34" charset="0"/>
              </a:defRPr>
            </a:lvl9pPr>
          </a:lstStyle>
          <a:p>
            <a:pPr algn="ctr">
              <a:spcBef>
                <a:spcPct val="50000"/>
              </a:spcBef>
              <a:buSzTx/>
              <a:buFontTx/>
              <a:buNone/>
            </a:pPr>
            <a:r>
              <a:rPr lang="en-US" altLang="en-US" sz="2000" b="1">
                <a:solidFill>
                  <a:schemeClr val="tx1"/>
                </a:solidFill>
                <a:latin typeface="Arial" charset="0"/>
              </a:rPr>
              <a:t>Conduct Monitoring</a:t>
            </a:r>
          </a:p>
        </p:txBody>
      </p:sp>
      <p:sp>
        <p:nvSpPr>
          <p:cNvPr id="305156" name="Text Box 4"/>
          <p:cNvSpPr txBox="1">
            <a:spLocks noChangeArrowheads="1"/>
          </p:cNvSpPr>
          <p:nvPr/>
        </p:nvSpPr>
        <p:spPr bwMode="auto">
          <a:xfrm>
            <a:off x="914400" y="1919288"/>
            <a:ext cx="7315200" cy="519112"/>
          </a:xfrm>
          <a:prstGeom prst="rect">
            <a:avLst/>
          </a:prstGeom>
          <a:noFill/>
          <a:ln>
            <a:noFill/>
          </a:ln>
          <a:effectLst/>
          <a:extLst>
            <a:ext uri="{909E8E84-426E-40DD-AFC4-6F175D3DCCD1}">
              <a14:hiddenFill xmlns:a14="http://schemas.microsoft.com/office/drawing/2010/main">
                <a:solidFill>
                  <a:srgbClr val="D0CE6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SzPct val="90000"/>
              <a:buBlip>
                <a:blip r:embed="rId3"/>
              </a:buBlip>
              <a:defRPr sz="3200">
                <a:solidFill>
                  <a:srgbClr val="42425A"/>
                </a:solidFill>
                <a:latin typeface="Tahoma" pitchFamily="34" charset="0"/>
              </a:defRPr>
            </a:lvl1pPr>
            <a:lvl2pPr marL="742950" indent="-285750" eaLnBrk="0" hangingPunct="0">
              <a:spcBef>
                <a:spcPct val="20000"/>
              </a:spcBef>
              <a:buClr>
                <a:schemeClr val="tx2"/>
              </a:buClr>
              <a:buSzPct val="80000"/>
              <a:buChar char="•"/>
              <a:defRPr sz="2800">
                <a:solidFill>
                  <a:srgbClr val="42425A"/>
                </a:solidFill>
                <a:latin typeface="Tahoma" pitchFamily="34" charset="0"/>
              </a:defRPr>
            </a:lvl2pPr>
            <a:lvl3pPr marL="1143000" indent="-228600" eaLnBrk="0" hangingPunct="0">
              <a:spcBef>
                <a:spcPct val="20000"/>
              </a:spcBef>
              <a:buSzPct val="70000"/>
              <a:buBlip>
                <a:blip r:embed="rId4"/>
              </a:buBlip>
              <a:defRPr sz="2400">
                <a:solidFill>
                  <a:srgbClr val="42425A"/>
                </a:solidFill>
                <a:latin typeface="Tahoma" pitchFamily="34" charset="0"/>
              </a:defRPr>
            </a:lvl3pPr>
            <a:lvl4pPr marL="1600200" indent="-228600" eaLnBrk="0" hangingPunct="0">
              <a:spcBef>
                <a:spcPct val="20000"/>
              </a:spcBef>
              <a:buSzPct val="70000"/>
              <a:buBlip>
                <a:blip r:embed="rId5"/>
              </a:buBlip>
              <a:defRPr sz="2000">
                <a:solidFill>
                  <a:srgbClr val="42425A"/>
                </a:solidFill>
                <a:latin typeface="Tahoma" pitchFamily="34" charset="0"/>
              </a:defRPr>
            </a:lvl4pPr>
            <a:lvl5pPr marL="2057400" indent="-228600" eaLnBrk="0" hangingPunct="0">
              <a:spcBef>
                <a:spcPct val="20000"/>
              </a:spcBef>
              <a:buSzPct val="70000"/>
              <a:buBlip>
                <a:blip r:embed="rId6"/>
              </a:buBlip>
              <a:defRPr sz="2000">
                <a:solidFill>
                  <a:srgbClr val="42425A"/>
                </a:solidFill>
                <a:latin typeface="Tahoma" pitchFamily="34" charset="0"/>
              </a:defRPr>
            </a:lvl5pPr>
            <a:lvl6pPr marL="2514600" indent="-228600" eaLnBrk="0" fontAlgn="base" hangingPunct="0">
              <a:spcBef>
                <a:spcPct val="20000"/>
              </a:spcBef>
              <a:spcAft>
                <a:spcPct val="0"/>
              </a:spcAft>
              <a:buSzPct val="70000"/>
              <a:buBlip>
                <a:blip r:embed="rId6"/>
              </a:buBlip>
              <a:defRPr sz="2000">
                <a:solidFill>
                  <a:srgbClr val="42425A"/>
                </a:solidFill>
                <a:latin typeface="Tahoma" pitchFamily="34" charset="0"/>
              </a:defRPr>
            </a:lvl6pPr>
            <a:lvl7pPr marL="2971800" indent="-228600" eaLnBrk="0" fontAlgn="base" hangingPunct="0">
              <a:spcBef>
                <a:spcPct val="20000"/>
              </a:spcBef>
              <a:spcAft>
                <a:spcPct val="0"/>
              </a:spcAft>
              <a:buSzPct val="70000"/>
              <a:buBlip>
                <a:blip r:embed="rId6"/>
              </a:buBlip>
              <a:defRPr sz="2000">
                <a:solidFill>
                  <a:srgbClr val="42425A"/>
                </a:solidFill>
                <a:latin typeface="Tahoma" pitchFamily="34" charset="0"/>
              </a:defRPr>
            </a:lvl7pPr>
            <a:lvl8pPr marL="3429000" indent="-228600" eaLnBrk="0" fontAlgn="base" hangingPunct="0">
              <a:spcBef>
                <a:spcPct val="20000"/>
              </a:spcBef>
              <a:spcAft>
                <a:spcPct val="0"/>
              </a:spcAft>
              <a:buSzPct val="70000"/>
              <a:buBlip>
                <a:blip r:embed="rId6"/>
              </a:buBlip>
              <a:defRPr sz="2000">
                <a:solidFill>
                  <a:srgbClr val="42425A"/>
                </a:solidFill>
                <a:latin typeface="Tahoma" pitchFamily="34" charset="0"/>
              </a:defRPr>
            </a:lvl8pPr>
            <a:lvl9pPr marL="3886200" indent="-228600" eaLnBrk="0" fontAlgn="base" hangingPunct="0">
              <a:spcBef>
                <a:spcPct val="20000"/>
              </a:spcBef>
              <a:spcAft>
                <a:spcPct val="0"/>
              </a:spcAft>
              <a:buSzPct val="70000"/>
              <a:buBlip>
                <a:blip r:embed="rId6"/>
              </a:buBlip>
              <a:defRPr sz="2000">
                <a:solidFill>
                  <a:srgbClr val="42425A"/>
                </a:solidFill>
                <a:latin typeface="Tahoma" pitchFamily="34" charset="0"/>
              </a:defRPr>
            </a:lvl9pPr>
          </a:lstStyle>
          <a:p>
            <a:pPr algn="ctr">
              <a:spcBef>
                <a:spcPct val="50000"/>
              </a:spcBef>
              <a:buSzTx/>
              <a:buFontTx/>
              <a:buNone/>
            </a:pPr>
            <a:r>
              <a:rPr lang="en-US" altLang="en-US" sz="2800" b="1">
                <a:solidFill>
                  <a:schemeClr val="tx1"/>
                </a:solidFill>
                <a:latin typeface="Times New Roman" pitchFamily="18" charset="0"/>
                <a:sym typeface="Wingdings" pitchFamily="2" charset="2"/>
              </a:rPr>
              <a:t></a:t>
            </a:r>
            <a:r>
              <a:rPr lang="en-US" altLang="en-US" sz="2400" b="1">
                <a:solidFill>
                  <a:schemeClr val="tx1"/>
                </a:solidFill>
                <a:latin typeface="Arial" charset="0"/>
              </a:rPr>
              <a:t>   No    </a:t>
            </a:r>
            <a:r>
              <a:rPr lang="en-US" altLang="en-US" sz="2800" b="1">
                <a:solidFill>
                  <a:schemeClr val="tx1"/>
                </a:solidFill>
                <a:latin typeface="Times New Roman" pitchFamily="18" charset="0"/>
                <a:sym typeface="Wingdings" pitchFamily="2" charset="2"/>
              </a:rPr>
              <a:t></a:t>
            </a:r>
            <a:r>
              <a:rPr lang="en-US" altLang="en-US" sz="2800" b="1">
                <a:solidFill>
                  <a:schemeClr val="tx1"/>
                </a:solidFill>
                <a:latin typeface="Times New Roman" pitchFamily="18" charset="0"/>
              </a:rPr>
              <a:t> </a:t>
            </a:r>
            <a:r>
              <a:rPr lang="en-US" altLang="en-US" sz="2400" b="1">
                <a:solidFill>
                  <a:schemeClr val="tx1"/>
                </a:solidFill>
                <a:latin typeface="Arial" charset="0"/>
                <a:sym typeface="Wingdings" pitchFamily="2" charset="2"/>
              </a:rPr>
              <a:t>	 Meeting WQS?	 </a:t>
            </a:r>
            <a:r>
              <a:rPr lang="en-US" altLang="en-US" sz="2800" b="1">
                <a:solidFill>
                  <a:schemeClr val="tx1"/>
                </a:solidFill>
                <a:latin typeface="Arial" charset="0"/>
                <a:sym typeface="Wingdings" pitchFamily="2" charset="2"/>
              </a:rPr>
              <a:t></a:t>
            </a:r>
            <a:r>
              <a:rPr lang="en-US" altLang="en-US" sz="2400" b="1">
                <a:solidFill>
                  <a:schemeClr val="tx1"/>
                </a:solidFill>
                <a:latin typeface="Arial" charset="0"/>
                <a:sym typeface="Wingdings" pitchFamily="2" charset="2"/>
              </a:rPr>
              <a:t> 	Yes</a:t>
            </a:r>
          </a:p>
        </p:txBody>
      </p:sp>
      <p:sp>
        <p:nvSpPr>
          <p:cNvPr id="305157" name="Text Box 5"/>
          <p:cNvSpPr txBox="1">
            <a:spLocks noChangeArrowheads="1"/>
          </p:cNvSpPr>
          <p:nvPr/>
        </p:nvSpPr>
        <p:spPr bwMode="auto">
          <a:xfrm>
            <a:off x="5562600" y="2911475"/>
            <a:ext cx="2971800" cy="396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SzPct val="90000"/>
              <a:buBlip>
                <a:blip r:embed="rId3"/>
              </a:buBlip>
              <a:defRPr sz="3200">
                <a:solidFill>
                  <a:srgbClr val="42425A"/>
                </a:solidFill>
                <a:latin typeface="Tahoma" pitchFamily="34" charset="0"/>
              </a:defRPr>
            </a:lvl1pPr>
            <a:lvl2pPr marL="742950" indent="-285750" eaLnBrk="0" hangingPunct="0">
              <a:spcBef>
                <a:spcPct val="20000"/>
              </a:spcBef>
              <a:buClr>
                <a:schemeClr val="tx2"/>
              </a:buClr>
              <a:buSzPct val="80000"/>
              <a:buChar char="•"/>
              <a:defRPr sz="2800">
                <a:solidFill>
                  <a:srgbClr val="42425A"/>
                </a:solidFill>
                <a:latin typeface="Tahoma" pitchFamily="34" charset="0"/>
              </a:defRPr>
            </a:lvl2pPr>
            <a:lvl3pPr marL="1143000" indent="-228600" eaLnBrk="0" hangingPunct="0">
              <a:spcBef>
                <a:spcPct val="20000"/>
              </a:spcBef>
              <a:buSzPct val="70000"/>
              <a:buBlip>
                <a:blip r:embed="rId4"/>
              </a:buBlip>
              <a:defRPr sz="2400">
                <a:solidFill>
                  <a:srgbClr val="42425A"/>
                </a:solidFill>
                <a:latin typeface="Tahoma" pitchFamily="34" charset="0"/>
              </a:defRPr>
            </a:lvl3pPr>
            <a:lvl4pPr marL="1600200" indent="-228600" eaLnBrk="0" hangingPunct="0">
              <a:spcBef>
                <a:spcPct val="20000"/>
              </a:spcBef>
              <a:buSzPct val="70000"/>
              <a:buBlip>
                <a:blip r:embed="rId5"/>
              </a:buBlip>
              <a:defRPr sz="2000">
                <a:solidFill>
                  <a:srgbClr val="42425A"/>
                </a:solidFill>
                <a:latin typeface="Tahoma" pitchFamily="34" charset="0"/>
              </a:defRPr>
            </a:lvl4pPr>
            <a:lvl5pPr marL="2057400" indent="-228600" eaLnBrk="0" hangingPunct="0">
              <a:spcBef>
                <a:spcPct val="20000"/>
              </a:spcBef>
              <a:buSzPct val="70000"/>
              <a:buBlip>
                <a:blip r:embed="rId6"/>
              </a:buBlip>
              <a:defRPr sz="2000">
                <a:solidFill>
                  <a:srgbClr val="42425A"/>
                </a:solidFill>
                <a:latin typeface="Tahoma" pitchFamily="34" charset="0"/>
              </a:defRPr>
            </a:lvl5pPr>
            <a:lvl6pPr marL="2514600" indent="-228600" eaLnBrk="0" fontAlgn="base" hangingPunct="0">
              <a:spcBef>
                <a:spcPct val="20000"/>
              </a:spcBef>
              <a:spcAft>
                <a:spcPct val="0"/>
              </a:spcAft>
              <a:buSzPct val="70000"/>
              <a:buBlip>
                <a:blip r:embed="rId6"/>
              </a:buBlip>
              <a:defRPr sz="2000">
                <a:solidFill>
                  <a:srgbClr val="42425A"/>
                </a:solidFill>
                <a:latin typeface="Tahoma" pitchFamily="34" charset="0"/>
              </a:defRPr>
            </a:lvl6pPr>
            <a:lvl7pPr marL="2971800" indent="-228600" eaLnBrk="0" fontAlgn="base" hangingPunct="0">
              <a:spcBef>
                <a:spcPct val="20000"/>
              </a:spcBef>
              <a:spcAft>
                <a:spcPct val="0"/>
              </a:spcAft>
              <a:buSzPct val="70000"/>
              <a:buBlip>
                <a:blip r:embed="rId6"/>
              </a:buBlip>
              <a:defRPr sz="2000">
                <a:solidFill>
                  <a:srgbClr val="42425A"/>
                </a:solidFill>
                <a:latin typeface="Tahoma" pitchFamily="34" charset="0"/>
              </a:defRPr>
            </a:lvl7pPr>
            <a:lvl8pPr marL="3429000" indent="-228600" eaLnBrk="0" fontAlgn="base" hangingPunct="0">
              <a:spcBef>
                <a:spcPct val="20000"/>
              </a:spcBef>
              <a:spcAft>
                <a:spcPct val="0"/>
              </a:spcAft>
              <a:buSzPct val="70000"/>
              <a:buBlip>
                <a:blip r:embed="rId6"/>
              </a:buBlip>
              <a:defRPr sz="2000">
                <a:solidFill>
                  <a:srgbClr val="42425A"/>
                </a:solidFill>
                <a:latin typeface="Tahoma" pitchFamily="34" charset="0"/>
              </a:defRPr>
            </a:lvl8pPr>
            <a:lvl9pPr marL="3886200" indent="-228600" eaLnBrk="0" fontAlgn="base" hangingPunct="0">
              <a:spcBef>
                <a:spcPct val="20000"/>
              </a:spcBef>
              <a:spcAft>
                <a:spcPct val="0"/>
              </a:spcAft>
              <a:buSzPct val="70000"/>
              <a:buBlip>
                <a:blip r:embed="rId6"/>
              </a:buBlip>
              <a:defRPr sz="2000">
                <a:solidFill>
                  <a:srgbClr val="42425A"/>
                </a:solidFill>
                <a:latin typeface="Tahoma" pitchFamily="34" charset="0"/>
              </a:defRPr>
            </a:lvl9pPr>
          </a:lstStyle>
          <a:p>
            <a:pPr algn="ctr">
              <a:spcBef>
                <a:spcPct val="50000"/>
              </a:spcBef>
              <a:buSzTx/>
              <a:buFontTx/>
              <a:buNone/>
            </a:pPr>
            <a:r>
              <a:rPr lang="en-US" altLang="en-US" sz="2000" b="1">
                <a:solidFill>
                  <a:schemeClr val="tx1"/>
                </a:solidFill>
                <a:latin typeface="Arial" charset="0"/>
              </a:rPr>
              <a:t>Apply Antidegradation</a:t>
            </a:r>
          </a:p>
        </p:txBody>
      </p:sp>
      <p:sp>
        <p:nvSpPr>
          <p:cNvPr id="305158" name="Text Box 6"/>
          <p:cNvSpPr txBox="1">
            <a:spLocks noChangeArrowheads="1"/>
          </p:cNvSpPr>
          <p:nvPr/>
        </p:nvSpPr>
        <p:spPr bwMode="auto">
          <a:xfrm>
            <a:off x="304800" y="3048000"/>
            <a:ext cx="3962400" cy="701675"/>
          </a:xfrm>
          <a:prstGeom prst="rect">
            <a:avLst/>
          </a:prstGeom>
          <a:solidFill>
            <a:srgbClr val="FF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SzPct val="90000"/>
              <a:buBlip>
                <a:blip r:embed="rId3"/>
              </a:buBlip>
              <a:defRPr sz="3200">
                <a:solidFill>
                  <a:srgbClr val="42425A"/>
                </a:solidFill>
                <a:latin typeface="Tahoma" pitchFamily="34" charset="0"/>
              </a:defRPr>
            </a:lvl1pPr>
            <a:lvl2pPr marL="742950" indent="-285750" eaLnBrk="0" hangingPunct="0">
              <a:spcBef>
                <a:spcPct val="20000"/>
              </a:spcBef>
              <a:buClr>
                <a:schemeClr val="tx2"/>
              </a:buClr>
              <a:buSzPct val="80000"/>
              <a:buChar char="•"/>
              <a:defRPr sz="2800">
                <a:solidFill>
                  <a:srgbClr val="42425A"/>
                </a:solidFill>
                <a:latin typeface="Tahoma" pitchFamily="34" charset="0"/>
              </a:defRPr>
            </a:lvl2pPr>
            <a:lvl3pPr marL="1143000" indent="-228600" eaLnBrk="0" hangingPunct="0">
              <a:spcBef>
                <a:spcPct val="20000"/>
              </a:spcBef>
              <a:buSzPct val="70000"/>
              <a:buBlip>
                <a:blip r:embed="rId4"/>
              </a:buBlip>
              <a:defRPr sz="2400">
                <a:solidFill>
                  <a:srgbClr val="42425A"/>
                </a:solidFill>
                <a:latin typeface="Tahoma" pitchFamily="34" charset="0"/>
              </a:defRPr>
            </a:lvl3pPr>
            <a:lvl4pPr marL="1600200" indent="-228600" eaLnBrk="0" hangingPunct="0">
              <a:spcBef>
                <a:spcPct val="20000"/>
              </a:spcBef>
              <a:buSzPct val="70000"/>
              <a:buBlip>
                <a:blip r:embed="rId5"/>
              </a:buBlip>
              <a:defRPr sz="2000">
                <a:solidFill>
                  <a:srgbClr val="42425A"/>
                </a:solidFill>
                <a:latin typeface="Tahoma" pitchFamily="34" charset="0"/>
              </a:defRPr>
            </a:lvl4pPr>
            <a:lvl5pPr marL="2057400" indent="-228600" eaLnBrk="0" hangingPunct="0">
              <a:spcBef>
                <a:spcPct val="20000"/>
              </a:spcBef>
              <a:buSzPct val="70000"/>
              <a:buBlip>
                <a:blip r:embed="rId6"/>
              </a:buBlip>
              <a:defRPr sz="2000">
                <a:solidFill>
                  <a:srgbClr val="42425A"/>
                </a:solidFill>
                <a:latin typeface="Tahoma" pitchFamily="34" charset="0"/>
              </a:defRPr>
            </a:lvl5pPr>
            <a:lvl6pPr marL="2514600" indent="-228600" eaLnBrk="0" fontAlgn="base" hangingPunct="0">
              <a:spcBef>
                <a:spcPct val="20000"/>
              </a:spcBef>
              <a:spcAft>
                <a:spcPct val="0"/>
              </a:spcAft>
              <a:buSzPct val="70000"/>
              <a:buBlip>
                <a:blip r:embed="rId6"/>
              </a:buBlip>
              <a:defRPr sz="2000">
                <a:solidFill>
                  <a:srgbClr val="42425A"/>
                </a:solidFill>
                <a:latin typeface="Tahoma" pitchFamily="34" charset="0"/>
              </a:defRPr>
            </a:lvl6pPr>
            <a:lvl7pPr marL="2971800" indent="-228600" eaLnBrk="0" fontAlgn="base" hangingPunct="0">
              <a:spcBef>
                <a:spcPct val="20000"/>
              </a:spcBef>
              <a:spcAft>
                <a:spcPct val="0"/>
              </a:spcAft>
              <a:buSzPct val="70000"/>
              <a:buBlip>
                <a:blip r:embed="rId6"/>
              </a:buBlip>
              <a:defRPr sz="2000">
                <a:solidFill>
                  <a:srgbClr val="42425A"/>
                </a:solidFill>
                <a:latin typeface="Tahoma" pitchFamily="34" charset="0"/>
              </a:defRPr>
            </a:lvl7pPr>
            <a:lvl8pPr marL="3429000" indent="-228600" eaLnBrk="0" fontAlgn="base" hangingPunct="0">
              <a:spcBef>
                <a:spcPct val="20000"/>
              </a:spcBef>
              <a:spcAft>
                <a:spcPct val="0"/>
              </a:spcAft>
              <a:buSzPct val="70000"/>
              <a:buBlip>
                <a:blip r:embed="rId6"/>
              </a:buBlip>
              <a:defRPr sz="2000">
                <a:solidFill>
                  <a:srgbClr val="42425A"/>
                </a:solidFill>
                <a:latin typeface="Tahoma" pitchFamily="34" charset="0"/>
              </a:defRPr>
            </a:lvl8pPr>
            <a:lvl9pPr marL="3886200" indent="-228600" eaLnBrk="0" fontAlgn="base" hangingPunct="0">
              <a:spcBef>
                <a:spcPct val="20000"/>
              </a:spcBef>
              <a:spcAft>
                <a:spcPct val="0"/>
              </a:spcAft>
              <a:buSzPct val="70000"/>
              <a:buBlip>
                <a:blip r:embed="rId6"/>
              </a:buBlip>
              <a:defRPr sz="2000">
                <a:solidFill>
                  <a:srgbClr val="42425A"/>
                </a:solidFill>
                <a:latin typeface="Tahoma" pitchFamily="34" charset="0"/>
              </a:defRPr>
            </a:lvl9pPr>
          </a:lstStyle>
          <a:p>
            <a:pPr algn="ctr">
              <a:spcBef>
                <a:spcPct val="50000"/>
              </a:spcBef>
              <a:buSzTx/>
              <a:buFontTx/>
              <a:buNone/>
            </a:pPr>
            <a:r>
              <a:rPr lang="en-US" altLang="en-US" sz="2000" b="1">
                <a:solidFill>
                  <a:schemeClr val="tx1"/>
                </a:solidFill>
                <a:latin typeface="Arial" charset="0"/>
              </a:rPr>
              <a:t>Develop Strategies and Controls (TMDLs)</a:t>
            </a:r>
          </a:p>
        </p:txBody>
      </p:sp>
      <p:sp>
        <p:nvSpPr>
          <p:cNvPr id="305159" name="Text Box 7"/>
          <p:cNvSpPr txBox="1">
            <a:spLocks noChangeArrowheads="1"/>
          </p:cNvSpPr>
          <p:nvPr/>
        </p:nvSpPr>
        <p:spPr bwMode="auto">
          <a:xfrm>
            <a:off x="533400" y="4419600"/>
            <a:ext cx="3429000" cy="16351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SzPct val="90000"/>
              <a:buBlip>
                <a:blip r:embed="rId3"/>
              </a:buBlip>
              <a:defRPr sz="3200">
                <a:solidFill>
                  <a:srgbClr val="42425A"/>
                </a:solidFill>
                <a:latin typeface="Tahoma" pitchFamily="34" charset="0"/>
              </a:defRPr>
            </a:lvl1pPr>
            <a:lvl2pPr marL="914400" indent="-457200" eaLnBrk="0" hangingPunct="0">
              <a:spcBef>
                <a:spcPct val="20000"/>
              </a:spcBef>
              <a:buClr>
                <a:schemeClr val="tx2"/>
              </a:buClr>
              <a:buSzPct val="80000"/>
              <a:buChar char="•"/>
              <a:defRPr sz="2800">
                <a:solidFill>
                  <a:srgbClr val="42425A"/>
                </a:solidFill>
                <a:latin typeface="Tahoma" pitchFamily="34" charset="0"/>
              </a:defRPr>
            </a:lvl2pPr>
            <a:lvl3pPr marL="1371600" indent="-457200" eaLnBrk="0" hangingPunct="0">
              <a:spcBef>
                <a:spcPct val="20000"/>
              </a:spcBef>
              <a:buSzPct val="70000"/>
              <a:buBlip>
                <a:blip r:embed="rId4"/>
              </a:buBlip>
              <a:defRPr sz="2400">
                <a:solidFill>
                  <a:srgbClr val="42425A"/>
                </a:solidFill>
                <a:latin typeface="Tahoma" pitchFamily="34" charset="0"/>
              </a:defRPr>
            </a:lvl3pPr>
            <a:lvl4pPr marL="1828800" indent="-457200" eaLnBrk="0" hangingPunct="0">
              <a:spcBef>
                <a:spcPct val="20000"/>
              </a:spcBef>
              <a:buSzPct val="70000"/>
              <a:buBlip>
                <a:blip r:embed="rId5"/>
              </a:buBlip>
              <a:defRPr sz="2000">
                <a:solidFill>
                  <a:srgbClr val="42425A"/>
                </a:solidFill>
                <a:latin typeface="Tahoma" pitchFamily="34" charset="0"/>
              </a:defRPr>
            </a:lvl4pPr>
            <a:lvl5pPr marL="2286000" indent="-457200" eaLnBrk="0" hangingPunct="0">
              <a:spcBef>
                <a:spcPct val="20000"/>
              </a:spcBef>
              <a:buSzPct val="70000"/>
              <a:buBlip>
                <a:blip r:embed="rId6"/>
              </a:buBlip>
              <a:defRPr sz="2000">
                <a:solidFill>
                  <a:srgbClr val="42425A"/>
                </a:solidFill>
                <a:latin typeface="Tahoma" pitchFamily="34" charset="0"/>
              </a:defRPr>
            </a:lvl5pPr>
            <a:lvl6pPr marL="2743200" indent="-457200" eaLnBrk="0" fontAlgn="base" hangingPunct="0">
              <a:spcBef>
                <a:spcPct val="20000"/>
              </a:spcBef>
              <a:spcAft>
                <a:spcPct val="0"/>
              </a:spcAft>
              <a:buSzPct val="70000"/>
              <a:buBlip>
                <a:blip r:embed="rId6"/>
              </a:buBlip>
              <a:defRPr sz="2000">
                <a:solidFill>
                  <a:srgbClr val="42425A"/>
                </a:solidFill>
                <a:latin typeface="Tahoma" pitchFamily="34" charset="0"/>
              </a:defRPr>
            </a:lvl6pPr>
            <a:lvl7pPr marL="3200400" indent="-457200" eaLnBrk="0" fontAlgn="base" hangingPunct="0">
              <a:spcBef>
                <a:spcPct val="20000"/>
              </a:spcBef>
              <a:spcAft>
                <a:spcPct val="0"/>
              </a:spcAft>
              <a:buSzPct val="70000"/>
              <a:buBlip>
                <a:blip r:embed="rId6"/>
              </a:buBlip>
              <a:defRPr sz="2000">
                <a:solidFill>
                  <a:srgbClr val="42425A"/>
                </a:solidFill>
                <a:latin typeface="Tahoma" pitchFamily="34" charset="0"/>
              </a:defRPr>
            </a:lvl7pPr>
            <a:lvl8pPr marL="3657600" indent="-457200" eaLnBrk="0" fontAlgn="base" hangingPunct="0">
              <a:spcBef>
                <a:spcPct val="20000"/>
              </a:spcBef>
              <a:spcAft>
                <a:spcPct val="0"/>
              </a:spcAft>
              <a:buSzPct val="70000"/>
              <a:buBlip>
                <a:blip r:embed="rId6"/>
              </a:buBlip>
              <a:defRPr sz="2000">
                <a:solidFill>
                  <a:srgbClr val="42425A"/>
                </a:solidFill>
                <a:latin typeface="Tahoma" pitchFamily="34" charset="0"/>
              </a:defRPr>
            </a:lvl8pPr>
            <a:lvl9pPr marL="4114800" indent="-457200" eaLnBrk="0" fontAlgn="base" hangingPunct="0">
              <a:spcBef>
                <a:spcPct val="20000"/>
              </a:spcBef>
              <a:spcAft>
                <a:spcPct val="0"/>
              </a:spcAft>
              <a:buSzPct val="70000"/>
              <a:buBlip>
                <a:blip r:embed="rId6"/>
              </a:buBlip>
              <a:defRPr sz="2000">
                <a:solidFill>
                  <a:srgbClr val="42425A"/>
                </a:solidFill>
                <a:latin typeface="Tahoma" pitchFamily="34" charset="0"/>
              </a:defRPr>
            </a:lvl9pPr>
          </a:lstStyle>
          <a:p>
            <a:pPr algn="ctr">
              <a:spcBef>
                <a:spcPct val="50000"/>
              </a:spcBef>
              <a:buSzTx/>
              <a:buFontTx/>
              <a:buNone/>
            </a:pPr>
            <a:r>
              <a:rPr lang="en-US" altLang="en-US" sz="2000" b="1" u="sng" dirty="0">
                <a:solidFill>
                  <a:schemeClr val="tx1"/>
                </a:solidFill>
                <a:latin typeface="Arial" charset="0"/>
              </a:rPr>
              <a:t>Implement Strategies</a:t>
            </a:r>
          </a:p>
          <a:p>
            <a:pPr>
              <a:spcBef>
                <a:spcPct val="50000"/>
              </a:spcBef>
              <a:buSzTx/>
              <a:buFontTx/>
              <a:buNone/>
            </a:pPr>
            <a:r>
              <a:rPr lang="en-US" altLang="en-US" sz="1800" b="1" dirty="0">
                <a:solidFill>
                  <a:srgbClr val="FF0000"/>
                </a:solidFill>
                <a:latin typeface="Arial" charset="0"/>
              </a:rPr>
              <a:t>NPDES</a:t>
            </a:r>
            <a:r>
              <a:rPr lang="en-US" altLang="en-US" sz="1800" b="1" dirty="0">
                <a:solidFill>
                  <a:schemeClr val="tx1"/>
                </a:solidFill>
                <a:latin typeface="Arial" charset="0"/>
              </a:rPr>
              <a:t>            	Section 401</a:t>
            </a:r>
          </a:p>
          <a:p>
            <a:pPr>
              <a:spcBef>
                <a:spcPct val="50000"/>
              </a:spcBef>
              <a:buSzTx/>
              <a:buFontTx/>
              <a:buNone/>
            </a:pPr>
            <a:r>
              <a:rPr lang="en-US" altLang="en-US" sz="1800" b="1" dirty="0">
                <a:solidFill>
                  <a:schemeClr val="tx1"/>
                </a:solidFill>
                <a:latin typeface="Arial" charset="0"/>
              </a:rPr>
              <a:t>Section 319  	Section 404</a:t>
            </a:r>
          </a:p>
          <a:p>
            <a:pPr>
              <a:spcBef>
                <a:spcPct val="50000"/>
              </a:spcBef>
              <a:buSzTx/>
              <a:buFontTx/>
              <a:buNone/>
            </a:pPr>
            <a:r>
              <a:rPr lang="en-US" altLang="en-US" sz="1800" b="1" dirty="0">
                <a:solidFill>
                  <a:schemeClr val="tx1"/>
                </a:solidFill>
                <a:latin typeface="Arial" charset="0"/>
              </a:rPr>
              <a:t>State Revolving Fund (SRF)</a:t>
            </a:r>
          </a:p>
        </p:txBody>
      </p:sp>
      <p:sp>
        <p:nvSpPr>
          <p:cNvPr id="305160" name="Line 8"/>
          <p:cNvSpPr>
            <a:spLocks noChangeShapeType="1"/>
          </p:cNvSpPr>
          <p:nvPr/>
        </p:nvSpPr>
        <p:spPr bwMode="auto">
          <a:xfrm>
            <a:off x="4572000" y="609600"/>
            <a:ext cx="0" cy="304800"/>
          </a:xfrm>
          <a:prstGeom prst="line">
            <a:avLst/>
          </a:prstGeom>
          <a:noFill/>
          <a:ln w="635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5161" name="Line 9"/>
          <p:cNvSpPr>
            <a:spLocks noChangeShapeType="1"/>
          </p:cNvSpPr>
          <p:nvPr/>
        </p:nvSpPr>
        <p:spPr bwMode="auto">
          <a:xfrm>
            <a:off x="4572000" y="1524000"/>
            <a:ext cx="0" cy="304800"/>
          </a:xfrm>
          <a:prstGeom prst="line">
            <a:avLst/>
          </a:prstGeom>
          <a:noFill/>
          <a:ln w="635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5162" name="Line 10"/>
          <p:cNvSpPr>
            <a:spLocks noChangeShapeType="1"/>
          </p:cNvSpPr>
          <p:nvPr/>
        </p:nvSpPr>
        <p:spPr bwMode="auto">
          <a:xfrm>
            <a:off x="7315200" y="2486025"/>
            <a:ext cx="0" cy="304800"/>
          </a:xfrm>
          <a:prstGeom prst="line">
            <a:avLst/>
          </a:prstGeom>
          <a:noFill/>
          <a:ln w="635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5163" name="Line 11"/>
          <p:cNvSpPr>
            <a:spLocks noChangeShapeType="1"/>
          </p:cNvSpPr>
          <p:nvPr/>
        </p:nvSpPr>
        <p:spPr bwMode="auto">
          <a:xfrm>
            <a:off x="2209800" y="2486025"/>
            <a:ext cx="0" cy="304800"/>
          </a:xfrm>
          <a:prstGeom prst="line">
            <a:avLst/>
          </a:prstGeom>
          <a:noFill/>
          <a:ln w="635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5164" name="Line 12"/>
          <p:cNvSpPr>
            <a:spLocks noChangeShapeType="1"/>
          </p:cNvSpPr>
          <p:nvPr/>
        </p:nvSpPr>
        <p:spPr bwMode="auto">
          <a:xfrm>
            <a:off x="2209800" y="3886200"/>
            <a:ext cx="0" cy="304800"/>
          </a:xfrm>
          <a:prstGeom prst="line">
            <a:avLst/>
          </a:prstGeom>
          <a:noFill/>
          <a:ln w="635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5165" name="Line 13"/>
          <p:cNvSpPr>
            <a:spLocks noChangeShapeType="1"/>
          </p:cNvSpPr>
          <p:nvPr/>
        </p:nvSpPr>
        <p:spPr bwMode="auto">
          <a:xfrm flipV="1">
            <a:off x="4800600" y="2590800"/>
            <a:ext cx="0" cy="1600200"/>
          </a:xfrm>
          <a:prstGeom prst="line">
            <a:avLst/>
          </a:prstGeom>
          <a:noFill/>
          <a:ln w="635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cxnSp>
        <p:nvCxnSpPr>
          <p:cNvPr id="305166" name="AutoShape 14"/>
          <p:cNvCxnSpPr>
            <a:cxnSpLocks noChangeShapeType="1"/>
          </p:cNvCxnSpPr>
          <p:nvPr/>
        </p:nvCxnSpPr>
        <p:spPr bwMode="auto">
          <a:xfrm rot="10800000" flipV="1">
            <a:off x="4800600" y="3429000"/>
            <a:ext cx="2514600" cy="762000"/>
          </a:xfrm>
          <a:prstGeom prst="bentConnector3">
            <a:avLst>
              <a:gd name="adj1" fmla="val -190"/>
            </a:avLst>
          </a:prstGeom>
          <a:noFill/>
          <a:ln w="635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5167" name="Line 15"/>
          <p:cNvSpPr>
            <a:spLocks noChangeShapeType="1"/>
          </p:cNvSpPr>
          <p:nvPr/>
        </p:nvSpPr>
        <p:spPr bwMode="auto">
          <a:xfrm>
            <a:off x="4114800" y="5638800"/>
            <a:ext cx="685800" cy="0"/>
          </a:xfrm>
          <a:prstGeom prst="line">
            <a:avLst/>
          </a:prstGeom>
          <a:noFill/>
          <a:ln w="635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304" name="Text Box 16"/>
          <p:cNvSpPr txBox="1">
            <a:spLocks noChangeArrowheads="1"/>
          </p:cNvSpPr>
          <p:nvPr/>
        </p:nvSpPr>
        <p:spPr bwMode="auto">
          <a:xfrm>
            <a:off x="5715000" y="5368925"/>
            <a:ext cx="3124200" cy="955675"/>
          </a:xfrm>
          <a:prstGeom prst="rect">
            <a:avLst/>
          </a:prstGeom>
          <a:solidFill>
            <a:srgbClr val="FFFF99"/>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SzPct val="90000"/>
              <a:buBlip>
                <a:blip r:embed="rId3"/>
              </a:buBlip>
              <a:defRPr sz="3200">
                <a:solidFill>
                  <a:srgbClr val="42425A"/>
                </a:solidFill>
                <a:latin typeface="Tahoma" pitchFamily="34" charset="0"/>
              </a:defRPr>
            </a:lvl1pPr>
            <a:lvl2pPr marL="742950" indent="-285750" eaLnBrk="0" hangingPunct="0">
              <a:spcBef>
                <a:spcPct val="20000"/>
              </a:spcBef>
              <a:buClr>
                <a:schemeClr val="tx2"/>
              </a:buClr>
              <a:buSzPct val="80000"/>
              <a:buChar char="•"/>
              <a:defRPr sz="2800">
                <a:solidFill>
                  <a:srgbClr val="42425A"/>
                </a:solidFill>
                <a:latin typeface="Tahoma" pitchFamily="34" charset="0"/>
              </a:defRPr>
            </a:lvl2pPr>
            <a:lvl3pPr marL="1143000" indent="-228600" eaLnBrk="0" hangingPunct="0">
              <a:spcBef>
                <a:spcPct val="20000"/>
              </a:spcBef>
              <a:buSzPct val="70000"/>
              <a:buBlip>
                <a:blip r:embed="rId4"/>
              </a:buBlip>
              <a:defRPr sz="2400">
                <a:solidFill>
                  <a:srgbClr val="42425A"/>
                </a:solidFill>
                <a:latin typeface="Tahoma" pitchFamily="34" charset="0"/>
              </a:defRPr>
            </a:lvl3pPr>
            <a:lvl4pPr marL="1600200" indent="-228600" eaLnBrk="0" hangingPunct="0">
              <a:spcBef>
                <a:spcPct val="20000"/>
              </a:spcBef>
              <a:buSzPct val="70000"/>
              <a:buBlip>
                <a:blip r:embed="rId5"/>
              </a:buBlip>
              <a:defRPr sz="2000">
                <a:solidFill>
                  <a:srgbClr val="42425A"/>
                </a:solidFill>
                <a:latin typeface="Tahoma" pitchFamily="34" charset="0"/>
              </a:defRPr>
            </a:lvl4pPr>
            <a:lvl5pPr marL="2057400" indent="-228600" eaLnBrk="0" hangingPunct="0">
              <a:spcBef>
                <a:spcPct val="20000"/>
              </a:spcBef>
              <a:buSzPct val="70000"/>
              <a:buBlip>
                <a:blip r:embed="rId6"/>
              </a:buBlip>
              <a:defRPr sz="2000">
                <a:solidFill>
                  <a:srgbClr val="42425A"/>
                </a:solidFill>
                <a:latin typeface="Tahoma" pitchFamily="34" charset="0"/>
              </a:defRPr>
            </a:lvl5pPr>
            <a:lvl6pPr marL="2514600" indent="-228600" eaLnBrk="0" fontAlgn="base" hangingPunct="0">
              <a:spcBef>
                <a:spcPct val="20000"/>
              </a:spcBef>
              <a:spcAft>
                <a:spcPct val="0"/>
              </a:spcAft>
              <a:buSzPct val="70000"/>
              <a:buBlip>
                <a:blip r:embed="rId6"/>
              </a:buBlip>
              <a:defRPr sz="2000">
                <a:solidFill>
                  <a:srgbClr val="42425A"/>
                </a:solidFill>
                <a:latin typeface="Tahoma" pitchFamily="34" charset="0"/>
              </a:defRPr>
            </a:lvl6pPr>
            <a:lvl7pPr marL="2971800" indent="-228600" eaLnBrk="0" fontAlgn="base" hangingPunct="0">
              <a:spcBef>
                <a:spcPct val="20000"/>
              </a:spcBef>
              <a:spcAft>
                <a:spcPct val="0"/>
              </a:spcAft>
              <a:buSzPct val="70000"/>
              <a:buBlip>
                <a:blip r:embed="rId6"/>
              </a:buBlip>
              <a:defRPr sz="2000">
                <a:solidFill>
                  <a:srgbClr val="42425A"/>
                </a:solidFill>
                <a:latin typeface="Tahoma" pitchFamily="34" charset="0"/>
              </a:defRPr>
            </a:lvl7pPr>
            <a:lvl8pPr marL="3429000" indent="-228600" eaLnBrk="0" fontAlgn="base" hangingPunct="0">
              <a:spcBef>
                <a:spcPct val="20000"/>
              </a:spcBef>
              <a:spcAft>
                <a:spcPct val="0"/>
              </a:spcAft>
              <a:buSzPct val="70000"/>
              <a:buBlip>
                <a:blip r:embed="rId6"/>
              </a:buBlip>
              <a:defRPr sz="2000">
                <a:solidFill>
                  <a:srgbClr val="42425A"/>
                </a:solidFill>
                <a:latin typeface="Tahoma" pitchFamily="34" charset="0"/>
              </a:defRPr>
            </a:lvl8pPr>
            <a:lvl9pPr marL="3886200" indent="-228600" eaLnBrk="0" fontAlgn="base" hangingPunct="0">
              <a:spcBef>
                <a:spcPct val="20000"/>
              </a:spcBef>
              <a:spcAft>
                <a:spcPct val="0"/>
              </a:spcAft>
              <a:buSzPct val="70000"/>
              <a:buBlip>
                <a:blip r:embed="rId6"/>
              </a:buBlip>
              <a:defRPr sz="2000">
                <a:solidFill>
                  <a:srgbClr val="42425A"/>
                </a:solidFill>
                <a:latin typeface="Tahoma" pitchFamily="34" charset="0"/>
              </a:defRPr>
            </a:lvl9pPr>
          </a:lstStyle>
          <a:p>
            <a:pPr algn="ctr">
              <a:spcBef>
                <a:spcPct val="50000"/>
              </a:spcBef>
              <a:buSzTx/>
              <a:buFontTx/>
              <a:buNone/>
            </a:pPr>
            <a:r>
              <a:rPr lang="en-US" altLang="en-US" sz="2800" b="1">
                <a:solidFill>
                  <a:schemeClr val="tx1"/>
                </a:solidFill>
                <a:latin typeface="Arial" charset="0"/>
              </a:rPr>
              <a:t>Clean Water Act: The Big Picture</a:t>
            </a:r>
          </a:p>
        </p:txBody>
      </p:sp>
      <p:sp>
        <p:nvSpPr>
          <p:cNvPr id="305169" name="Line 17"/>
          <p:cNvSpPr>
            <a:spLocks noChangeShapeType="1"/>
          </p:cNvSpPr>
          <p:nvPr/>
        </p:nvSpPr>
        <p:spPr bwMode="auto">
          <a:xfrm>
            <a:off x="4800600" y="4191000"/>
            <a:ext cx="0" cy="1447800"/>
          </a:xfrm>
          <a:prstGeom prst="line">
            <a:avLst/>
          </a:prstGeom>
          <a:noFill/>
          <a:ln w="635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5170" name="Text Box 18"/>
          <p:cNvSpPr txBox="1">
            <a:spLocks noChangeArrowheads="1"/>
          </p:cNvSpPr>
          <p:nvPr/>
        </p:nvSpPr>
        <p:spPr bwMode="auto">
          <a:xfrm>
            <a:off x="381000" y="19812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SzPct val="90000"/>
              <a:buBlip>
                <a:blip r:embed="rId3"/>
              </a:buBlip>
              <a:defRPr sz="3200">
                <a:solidFill>
                  <a:srgbClr val="42425A"/>
                </a:solidFill>
                <a:latin typeface="Tahoma" pitchFamily="34" charset="0"/>
              </a:defRPr>
            </a:lvl1pPr>
            <a:lvl2pPr marL="742950" indent="-285750" eaLnBrk="0" hangingPunct="0">
              <a:spcBef>
                <a:spcPct val="20000"/>
              </a:spcBef>
              <a:buClr>
                <a:schemeClr val="tx2"/>
              </a:buClr>
              <a:buSzPct val="80000"/>
              <a:buChar char="•"/>
              <a:defRPr sz="2800">
                <a:solidFill>
                  <a:srgbClr val="42425A"/>
                </a:solidFill>
                <a:latin typeface="Tahoma" pitchFamily="34" charset="0"/>
              </a:defRPr>
            </a:lvl2pPr>
            <a:lvl3pPr marL="1143000" indent="-228600" eaLnBrk="0" hangingPunct="0">
              <a:spcBef>
                <a:spcPct val="20000"/>
              </a:spcBef>
              <a:buSzPct val="70000"/>
              <a:buBlip>
                <a:blip r:embed="rId4"/>
              </a:buBlip>
              <a:defRPr sz="2400">
                <a:solidFill>
                  <a:srgbClr val="42425A"/>
                </a:solidFill>
                <a:latin typeface="Tahoma" pitchFamily="34" charset="0"/>
              </a:defRPr>
            </a:lvl3pPr>
            <a:lvl4pPr marL="1600200" indent="-228600" eaLnBrk="0" hangingPunct="0">
              <a:spcBef>
                <a:spcPct val="20000"/>
              </a:spcBef>
              <a:buSzPct val="70000"/>
              <a:buBlip>
                <a:blip r:embed="rId5"/>
              </a:buBlip>
              <a:defRPr sz="2000">
                <a:solidFill>
                  <a:srgbClr val="42425A"/>
                </a:solidFill>
                <a:latin typeface="Tahoma" pitchFamily="34" charset="0"/>
              </a:defRPr>
            </a:lvl4pPr>
            <a:lvl5pPr marL="2057400" indent="-228600" eaLnBrk="0" hangingPunct="0">
              <a:spcBef>
                <a:spcPct val="20000"/>
              </a:spcBef>
              <a:buSzPct val="70000"/>
              <a:buBlip>
                <a:blip r:embed="rId6"/>
              </a:buBlip>
              <a:defRPr sz="2000">
                <a:solidFill>
                  <a:srgbClr val="42425A"/>
                </a:solidFill>
                <a:latin typeface="Tahoma" pitchFamily="34" charset="0"/>
              </a:defRPr>
            </a:lvl5pPr>
            <a:lvl6pPr marL="2514600" indent="-228600" eaLnBrk="0" fontAlgn="base" hangingPunct="0">
              <a:spcBef>
                <a:spcPct val="20000"/>
              </a:spcBef>
              <a:spcAft>
                <a:spcPct val="0"/>
              </a:spcAft>
              <a:buSzPct val="70000"/>
              <a:buBlip>
                <a:blip r:embed="rId6"/>
              </a:buBlip>
              <a:defRPr sz="2000">
                <a:solidFill>
                  <a:srgbClr val="42425A"/>
                </a:solidFill>
                <a:latin typeface="Tahoma" pitchFamily="34" charset="0"/>
              </a:defRPr>
            </a:lvl6pPr>
            <a:lvl7pPr marL="2971800" indent="-228600" eaLnBrk="0" fontAlgn="base" hangingPunct="0">
              <a:spcBef>
                <a:spcPct val="20000"/>
              </a:spcBef>
              <a:spcAft>
                <a:spcPct val="0"/>
              </a:spcAft>
              <a:buSzPct val="70000"/>
              <a:buBlip>
                <a:blip r:embed="rId6"/>
              </a:buBlip>
              <a:defRPr sz="2000">
                <a:solidFill>
                  <a:srgbClr val="42425A"/>
                </a:solidFill>
                <a:latin typeface="Tahoma" pitchFamily="34" charset="0"/>
              </a:defRPr>
            </a:lvl7pPr>
            <a:lvl8pPr marL="3429000" indent="-228600" eaLnBrk="0" fontAlgn="base" hangingPunct="0">
              <a:spcBef>
                <a:spcPct val="20000"/>
              </a:spcBef>
              <a:spcAft>
                <a:spcPct val="0"/>
              </a:spcAft>
              <a:buSzPct val="70000"/>
              <a:buBlip>
                <a:blip r:embed="rId6"/>
              </a:buBlip>
              <a:defRPr sz="2000">
                <a:solidFill>
                  <a:srgbClr val="42425A"/>
                </a:solidFill>
                <a:latin typeface="Tahoma" pitchFamily="34" charset="0"/>
              </a:defRPr>
            </a:lvl8pPr>
            <a:lvl9pPr marL="3886200" indent="-228600" eaLnBrk="0" fontAlgn="base" hangingPunct="0">
              <a:spcBef>
                <a:spcPct val="20000"/>
              </a:spcBef>
              <a:spcAft>
                <a:spcPct val="0"/>
              </a:spcAft>
              <a:buSzPct val="70000"/>
              <a:buBlip>
                <a:blip r:embed="rId6"/>
              </a:buBlip>
              <a:defRPr sz="2000">
                <a:solidFill>
                  <a:srgbClr val="42425A"/>
                </a:solidFill>
                <a:latin typeface="Tahoma" pitchFamily="34" charset="0"/>
              </a:defRPr>
            </a:lvl9pPr>
          </a:lstStyle>
          <a:p>
            <a:pPr algn="ctr" eaLnBrk="1" hangingPunct="1">
              <a:spcBef>
                <a:spcPct val="50000"/>
              </a:spcBef>
              <a:buSzTx/>
              <a:buFontTx/>
              <a:buNone/>
            </a:pPr>
            <a:r>
              <a:rPr lang="en-US" altLang="en-US" sz="2400" b="1">
                <a:solidFill>
                  <a:schemeClr val="tx1"/>
                </a:solidFill>
                <a:latin typeface="Times New Roman" pitchFamily="18" charset="0"/>
              </a:rPr>
              <a:t>303(d)</a:t>
            </a:r>
          </a:p>
        </p:txBody>
      </p:sp>
    </p:spTree>
    <p:extLst>
      <p:ext uri="{BB962C8B-B14F-4D97-AF65-F5344CB8AC3E}">
        <p14:creationId xmlns:p14="http://schemas.microsoft.com/office/powerpoint/2010/main" val="1746003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51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515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51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51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51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51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51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516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517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516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515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51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51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51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5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animBg="1"/>
      <p:bldP spid="305156" grpId="0"/>
      <p:bldP spid="305157" grpId="0" animBg="1"/>
      <p:bldP spid="305158" grpId="0" animBg="1"/>
      <p:bldP spid="305159" grpId="0" animBg="1"/>
      <p:bldP spid="305160" grpId="0" animBg="1"/>
      <p:bldP spid="305161" grpId="0" animBg="1"/>
      <p:bldP spid="305162" grpId="0" animBg="1"/>
      <p:bldP spid="305163" grpId="0" animBg="1"/>
      <p:bldP spid="305164" grpId="0" animBg="1"/>
      <p:bldP spid="305165" grpId="0" animBg="1"/>
      <p:bldP spid="305167" grpId="0" animBg="1"/>
      <p:bldP spid="305169" grpId="0" animBg="1"/>
      <p:bldP spid="3051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7"/>
          <p:cNvSpPr>
            <a:spLocks noGrp="1"/>
          </p:cNvSpPr>
          <p:nvPr>
            <p:ph type="sldNum" sz="quarter" idx="12"/>
          </p:nvPr>
        </p:nvSpPr>
        <p:spPr>
          <a:noFill/>
        </p:spPr>
        <p:txBody>
          <a:bodyPr/>
          <a:lstStyle/>
          <a:p>
            <a:fld id="{3C328613-2D9F-46B3-AA3A-31E6AAF5EE6C}" type="slidenum">
              <a:rPr lang="en-US" smtClean="0"/>
              <a:pPr/>
              <a:t>29</a:t>
            </a:fld>
            <a:endParaRPr lang="en-US" dirty="0" smtClean="0"/>
          </a:p>
        </p:txBody>
      </p:sp>
      <p:sp>
        <p:nvSpPr>
          <p:cNvPr id="7" name="Rectangle 2"/>
          <p:cNvSpPr txBox="1">
            <a:spLocks noChangeArrowheads="1"/>
          </p:cNvSpPr>
          <p:nvPr/>
        </p:nvSpPr>
        <p:spPr>
          <a:xfrm>
            <a:off x="457200" y="2514600"/>
            <a:ext cx="8382000" cy="2057400"/>
          </a:xfrm>
          <a:prstGeom prst="rect">
            <a:avLst/>
          </a:prstGeom>
        </p:spPr>
        <p:txBody>
          <a:bodyPr anchor="t"/>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sz="3200" kern="0" dirty="0" smtClean="0"/>
              <a:t>How will TST perform for real effluent tests ?</a:t>
            </a:r>
          </a:p>
        </p:txBody>
      </p:sp>
    </p:spTree>
    <p:extLst>
      <p:ext uri="{BB962C8B-B14F-4D97-AF65-F5344CB8AC3E}">
        <p14:creationId xmlns:p14="http://schemas.microsoft.com/office/powerpoint/2010/main" val="1509766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14600" y="273845"/>
            <a:ext cx="4876800" cy="579437"/>
          </a:xfrm>
        </p:spPr>
        <p:txBody>
          <a:bodyPr anchor="t"/>
          <a:lstStyle/>
          <a:p>
            <a:pPr eaLnBrk="1" hangingPunct="1"/>
            <a:r>
              <a:rPr lang="en-US" dirty="0" smtClean="0">
                <a:solidFill>
                  <a:schemeClr val="tx1"/>
                </a:solidFill>
              </a:rPr>
              <a:t>“Test Drive” of TST</a:t>
            </a:r>
          </a:p>
        </p:txBody>
      </p:sp>
      <p:sp>
        <p:nvSpPr>
          <p:cNvPr id="18435" name="Rectangle 3"/>
          <p:cNvSpPr>
            <a:spLocks noGrp="1" noChangeArrowheads="1"/>
          </p:cNvSpPr>
          <p:nvPr>
            <p:ph type="body" idx="1"/>
          </p:nvPr>
        </p:nvSpPr>
        <p:spPr>
          <a:xfrm>
            <a:off x="685800" y="1066800"/>
            <a:ext cx="7772400" cy="5029200"/>
          </a:xfrm>
        </p:spPr>
        <p:txBody>
          <a:bodyPr/>
          <a:lstStyle/>
          <a:p>
            <a:pPr eaLnBrk="1" hangingPunct="1"/>
            <a:r>
              <a:rPr lang="en-US" dirty="0" smtClean="0"/>
              <a:t>Acquired 890 multi-concentration WET tests on effluent from California and Washington States</a:t>
            </a:r>
          </a:p>
          <a:p>
            <a:pPr eaLnBrk="1" hangingPunct="1"/>
            <a:r>
              <a:rPr lang="en-US" dirty="0" smtClean="0"/>
              <a:t>Representative range of facilities, IWCs, types of waste treatment, WET testing laboratories</a:t>
            </a:r>
          </a:p>
          <a:p>
            <a:pPr eaLnBrk="1" hangingPunct="1"/>
            <a:r>
              <a:rPr lang="en-US" dirty="0" smtClean="0"/>
              <a:t>Compared TST and NOEC</a:t>
            </a:r>
          </a:p>
          <a:p>
            <a:pPr eaLnBrk="1" hangingPunct="1"/>
            <a:endParaRPr lang="en-US" dirty="0" smtClean="0"/>
          </a:p>
          <a:p>
            <a:r>
              <a:rPr lang="en-US" dirty="0" smtClean="0"/>
              <a:t>Acquired 3,201 freshwater chronic toxicity tests (“ambient” toxicity: undiluted stream water &amp; control)</a:t>
            </a:r>
          </a:p>
          <a:p>
            <a:r>
              <a:rPr lang="en-US" dirty="0" smtClean="0"/>
              <a:t>Compared TST and t-test {H</a:t>
            </a:r>
            <a:r>
              <a:rPr lang="en-US" baseline="-25000" dirty="0" smtClean="0"/>
              <a:t>o</a:t>
            </a:r>
            <a:r>
              <a:rPr lang="en-US" dirty="0"/>
              <a:t>: </a:t>
            </a:r>
            <a:r>
              <a:rPr lang="el-GR" dirty="0" smtClean="0"/>
              <a:t>μ</a:t>
            </a:r>
            <a:r>
              <a:rPr lang="en-US" baseline="-25000" dirty="0" smtClean="0"/>
              <a:t>effluent</a:t>
            </a:r>
            <a:r>
              <a:rPr lang="en-US" dirty="0" smtClean="0"/>
              <a:t> = </a:t>
            </a:r>
            <a:r>
              <a:rPr lang="el-GR" dirty="0" smtClean="0"/>
              <a:t>μ</a:t>
            </a:r>
            <a:r>
              <a:rPr lang="en-US" baseline="-25000" dirty="0" smtClean="0"/>
              <a:t>control</a:t>
            </a:r>
            <a:r>
              <a:rPr lang="en-US" dirty="0" smtClean="0"/>
              <a:t>}</a:t>
            </a:r>
            <a:endParaRPr lang="en-US" dirty="0"/>
          </a:p>
          <a:p>
            <a:endParaRPr lang="en-US" dirty="0" smtClean="0"/>
          </a:p>
          <a:p>
            <a:pPr eaLnBrk="1" hangingPunct="1"/>
            <a:r>
              <a:rPr lang="en-US" sz="2000" dirty="0" smtClean="0"/>
              <a:t>Diamond, Denton, Roberts &amp; Zheng (2013) Environ. Toxicol. Chem. 32:1101-1108</a:t>
            </a:r>
            <a:endParaRPr lang="en-US" sz="2000" dirty="0"/>
          </a:p>
          <a:p>
            <a:pPr eaLnBrk="1" hangingPunct="1"/>
            <a:endParaRPr lang="en-US" dirty="0" smtClean="0"/>
          </a:p>
        </p:txBody>
      </p:sp>
      <p:sp>
        <p:nvSpPr>
          <p:cNvPr id="18437" name="Slide Number Placeholder 8"/>
          <p:cNvSpPr>
            <a:spLocks noGrp="1"/>
          </p:cNvSpPr>
          <p:nvPr>
            <p:ph type="sldNum" sz="quarter" idx="12"/>
          </p:nvPr>
        </p:nvSpPr>
        <p:spPr>
          <a:noFill/>
        </p:spPr>
        <p:txBody>
          <a:bodyPr/>
          <a:lstStyle/>
          <a:p>
            <a:fld id="{CE64B86D-6B5D-43D5-BC3D-D0392806BE7A}" type="slidenum">
              <a:rPr lang="en-US" smtClean="0"/>
              <a:pPr/>
              <a:t>30</a:t>
            </a:fld>
            <a:endParaRPr lang="en-US" dirty="0" smtClean="0"/>
          </a:p>
        </p:txBody>
      </p:sp>
    </p:spTree>
    <p:extLst>
      <p:ext uri="{BB962C8B-B14F-4D97-AF65-F5344CB8AC3E}">
        <p14:creationId xmlns:p14="http://schemas.microsoft.com/office/powerpoint/2010/main" val="3630845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EF2A795-0D1C-4340-A163-773CC4D3E4EC}" type="slidenum">
              <a:rPr lang="en-US" smtClean="0"/>
              <a:pPr>
                <a:defRPr/>
              </a:pPr>
              <a:t>31</a:t>
            </a:fld>
            <a:endParaRPr lang="en-US" dirty="0"/>
          </a:p>
        </p:txBody>
      </p:sp>
      <p:sp>
        <p:nvSpPr>
          <p:cNvPr id="6" name="Rectangle 1"/>
          <p:cNvSpPr>
            <a:spLocks noChangeArrowheads="1"/>
          </p:cNvSpPr>
          <p:nvPr/>
        </p:nvSpPr>
        <p:spPr bwMode="auto">
          <a:xfrm>
            <a:off x="-345057" y="0"/>
            <a:ext cx="974784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7" name="TextBox 6"/>
          <p:cNvSpPr txBox="1"/>
          <p:nvPr/>
        </p:nvSpPr>
        <p:spPr>
          <a:xfrm>
            <a:off x="1981200" y="5486400"/>
            <a:ext cx="5562600" cy="400110"/>
          </a:xfrm>
          <a:prstGeom prst="rect">
            <a:avLst/>
          </a:prstGeom>
          <a:noFill/>
        </p:spPr>
        <p:txBody>
          <a:bodyPr wrap="square" rtlCol="0">
            <a:spAutoFit/>
          </a:bodyPr>
          <a:lstStyle/>
          <a:p>
            <a:r>
              <a:rPr lang="en-US" sz="2000" dirty="0" smtClean="0"/>
              <a:t>Risk of misclassification greater for NOEC</a:t>
            </a:r>
            <a:endParaRPr lang="en-US" sz="2000" dirty="0"/>
          </a:p>
        </p:txBody>
      </p:sp>
      <p:sp>
        <p:nvSpPr>
          <p:cNvPr id="8" name="Rectangle 2"/>
          <p:cNvSpPr>
            <a:spLocks noGrp="1" noChangeArrowheads="1"/>
          </p:cNvSpPr>
          <p:nvPr>
            <p:ph type="title"/>
          </p:nvPr>
        </p:nvSpPr>
        <p:spPr>
          <a:xfrm>
            <a:off x="1409700" y="228600"/>
            <a:ext cx="6705600" cy="1127919"/>
          </a:xfrm>
        </p:spPr>
        <p:txBody>
          <a:bodyPr anchor="t"/>
          <a:lstStyle/>
          <a:p>
            <a:pPr algn="ctr" eaLnBrk="1" hangingPunct="1"/>
            <a:r>
              <a:rPr lang="en-US" sz="2800" dirty="0" smtClean="0">
                <a:solidFill>
                  <a:schemeClr val="tx1"/>
                </a:solidFill>
              </a:rPr>
              <a:t>Test Drive: Effluent Tests</a:t>
            </a:r>
            <a:br>
              <a:rPr lang="en-US" sz="2800" dirty="0" smtClean="0">
                <a:solidFill>
                  <a:schemeClr val="tx1"/>
                </a:solidFill>
              </a:rPr>
            </a:br>
            <a:r>
              <a:rPr lang="en-US" sz="2800" dirty="0" smtClean="0">
                <a:solidFill>
                  <a:schemeClr val="tx1"/>
                </a:solidFill>
              </a:rPr>
              <a:t>misclassification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6424120"/>
              </p:ext>
            </p:extLst>
          </p:nvPr>
        </p:nvGraphicFramePr>
        <p:xfrm>
          <a:off x="762000" y="1524000"/>
          <a:ext cx="7616271" cy="3505200"/>
        </p:xfrm>
        <a:graphic>
          <a:graphicData uri="http://schemas.openxmlformats.org/drawingml/2006/table">
            <a:tbl>
              <a:tblPr firstRow="1" firstCol="1" bandRow="1">
                <a:tableStyleId>{5C22544A-7EE6-4342-B048-85BDC9FD1C3A}</a:tableStyleId>
              </a:tblPr>
              <a:tblGrid>
                <a:gridCol w="2560320"/>
                <a:gridCol w="788751"/>
                <a:gridCol w="1219200"/>
                <a:gridCol w="914400"/>
                <a:gridCol w="1219200"/>
                <a:gridCol w="914400"/>
              </a:tblGrid>
              <a:tr h="579686">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effectLst/>
                        </a:rPr>
                        <a:t> </a:t>
                      </a:r>
                      <a:r>
                        <a:rPr lang="en-US" sz="1800" b="1" dirty="0" smtClean="0">
                          <a:solidFill>
                            <a:schemeClr val="tx1"/>
                          </a:solidFill>
                          <a:effectLst/>
                        </a:rPr>
                        <a:t>All Chronic Toxicity Tests: effluent samples</a:t>
                      </a:r>
                      <a:endParaRPr lang="en-US" sz="1800" b="1" dirty="0" smtClean="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9686">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b="1" dirty="0">
                          <a:effectLst/>
                        </a:rPr>
                        <a:t> </a:t>
                      </a:r>
                      <a:endParaRPr lang="en-US" sz="16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marL="0" marR="0" algn="ctr">
                        <a:spcBef>
                          <a:spcPts val="0"/>
                        </a:spcBef>
                        <a:spcAft>
                          <a:spcPts val="0"/>
                        </a:spcAft>
                      </a:pPr>
                      <a:r>
                        <a:rPr lang="en-US" sz="1800" b="1" dirty="0">
                          <a:effectLst/>
                        </a:rPr>
                        <a:t>TST declared:</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gridSpan="2">
                  <a:txBody>
                    <a:bodyPr/>
                    <a:lstStyle/>
                    <a:p>
                      <a:pPr marL="0" marR="0" algn="ctr">
                        <a:spcBef>
                          <a:spcPts val="0"/>
                        </a:spcBef>
                        <a:spcAft>
                          <a:spcPts val="0"/>
                        </a:spcAft>
                      </a:pPr>
                      <a:r>
                        <a:rPr lang="en-US" sz="1800" b="1" dirty="0">
                          <a:effectLst/>
                        </a:rPr>
                        <a:t>NOEC declared:</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r>
              <a:tr h="588714">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800" b="1" dirty="0">
                          <a:effectLst/>
                        </a:rPr>
                        <a:t>N</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rPr>
                        <a:t>Non-toxic</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rPr>
                        <a:t>Toxic</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rPr>
                        <a:t>Non-toxic</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rPr>
                        <a:t>Toxic</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579686">
                <a:tc>
                  <a:txBody>
                    <a:bodyPr/>
                    <a:lstStyle/>
                    <a:p>
                      <a:pPr marL="0" marR="0" algn="r">
                        <a:spcBef>
                          <a:spcPts val="0"/>
                        </a:spcBef>
                        <a:spcAft>
                          <a:spcPts val="0"/>
                        </a:spcAft>
                      </a:pPr>
                      <a:r>
                        <a:rPr lang="en-US" sz="1600" b="1" dirty="0">
                          <a:solidFill>
                            <a:schemeClr val="tx1"/>
                          </a:solidFill>
                          <a:effectLst/>
                        </a:rPr>
                        <a:t>All Effluent Samples</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b="1" dirty="0">
                          <a:effectLst/>
                        </a:rPr>
                        <a:t>890</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757</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133</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753</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137</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8714">
                <a:tc>
                  <a:txBody>
                    <a:bodyPr/>
                    <a:lstStyle/>
                    <a:p>
                      <a:pPr marL="0" marR="0" algn="r">
                        <a:spcBef>
                          <a:spcPts val="0"/>
                        </a:spcBef>
                        <a:spcAft>
                          <a:spcPts val="0"/>
                        </a:spcAft>
                      </a:pPr>
                      <a:r>
                        <a:rPr lang="en-US" sz="1600" b="1" dirty="0">
                          <a:solidFill>
                            <a:schemeClr val="tx1"/>
                          </a:solidFill>
                          <a:effectLst/>
                        </a:rPr>
                        <a:t>E/C ≥ 0.75 </a:t>
                      </a:r>
                      <a:r>
                        <a:rPr lang="en-US" sz="1600" b="1" dirty="0" smtClean="0">
                          <a:solidFill>
                            <a:schemeClr val="tx1"/>
                          </a:solidFill>
                          <a:effectLst/>
                        </a:rPr>
                        <a:t>(Effect </a:t>
                      </a:r>
                      <a:r>
                        <a:rPr lang="en-US" sz="1600" b="1" dirty="0">
                          <a:solidFill>
                            <a:schemeClr val="tx1"/>
                          </a:solidFill>
                          <a:effectLst/>
                        </a:rPr>
                        <a:t>&lt; 25</a:t>
                      </a:r>
                      <a:r>
                        <a:rPr lang="en-US" sz="1600" b="1" dirty="0" smtClean="0">
                          <a:solidFill>
                            <a:schemeClr val="tx1"/>
                          </a:solidFill>
                          <a:effectLst/>
                        </a:rPr>
                        <a:t>%)</a:t>
                      </a:r>
                    </a:p>
                    <a:p>
                      <a:pPr marL="0" marR="0" algn="r">
                        <a:spcBef>
                          <a:spcPts val="0"/>
                        </a:spcBef>
                        <a:spcAft>
                          <a:spcPts val="0"/>
                        </a:spcAft>
                      </a:pPr>
                      <a:r>
                        <a:rPr lang="en-US" sz="1600" b="1" dirty="0" smtClean="0">
                          <a:solidFill>
                            <a:schemeClr val="tx1"/>
                          </a:solidFill>
                          <a:effectLst/>
                          <a:latin typeface="+mn-lt"/>
                          <a:ea typeface="Times New Roman" panose="02020603050405020304" pitchFamily="18" charset="0"/>
                        </a:rPr>
                        <a:t>“Non-Toxic”</a:t>
                      </a:r>
                      <a:endParaRPr lang="en-US" sz="1600" b="1" dirty="0">
                        <a:solidFill>
                          <a:schemeClr val="tx1"/>
                        </a:solidFill>
                        <a:effectLst/>
                        <a:latin typeface="+mn-lt"/>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b="1" dirty="0">
                          <a:effectLst/>
                        </a:rPr>
                        <a:t>786</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b="1" dirty="0">
                          <a:effectLst/>
                        </a:rPr>
                        <a:t>757</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b="1" dirty="0">
                          <a:solidFill>
                            <a:srgbClr val="FF0000"/>
                          </a:solidFill>
                          <a:effectLst/>
                        </a:rPr>
                        <a:t>29</a:t>
                      </a:r>
                      <a:endParaRPr lang="en-US" sz="20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b="1" dirty="0">
                          <a:effectLst/>
                        </a:rPr>
                        <a:t>743</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b="1" dirty="0">
                          <a:solidFill>
                            <a:srgbClr val="FF0000"/>
                          </a:solidFill>
                          <a:effectLst/>
                        </a:rPr>
                        <a:t>43</a:t>
                      </a:r>
                      <a:endParaRPr lang="en-US" sz="20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88714">
                <a:tc>
                  <a:txBody>
                    <a:bodyPr/>
                    <a:lstStyle/>
                    <a:p>
                      <a:pPr marL="0" marR="0" algn="r">
                        <a:spcBef>
                          <a:spcPts val="0"/>
                        </a:spcBef>
                        <a:spcAft>
                          <a:spcPts val="0"/>
                        </a:spcAft>
                      </a:pPr>
                      <a:r>
                        <a:rPr lang="en-US" sz="1600" b="1" dirty="0">
                          <a:solidFill>
                            <a:schemeClr val="tx1"/>
                          </a:solidFill>
                          <a:effectLst/>
                        </a:rPr>
                        <a:t>E/C &lt; 0.75 (Effect ≥ 25</a:t>
                      </a:r>
                      <a:r>
                        <a:rPr lang="en-US" sz="1600" b="1" dirty="0" smtClean="0">
                          <a:solidFill>
                            <a:schemeClr val="tx1"/>
                          </a:solidFill>
                          <a:effectLst/>
                        </a:rPr>
                        <a:t>%)</a:t>
                      </a:r>
                    </a:p>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effectLst/>
                          <a:latin typeface="+mn-lt"/>
                          <a:ea typeface="Times New Roman" panose="02020603050405020304" pitchFamily="18" charset="0"/>
                        </a:rPr>
                        <a:t>“Toxic”</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b="1" dirty="0">
                          <a:effectLst/>
                        </a:rPr>
                        <a:t>104</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effectLst/>
                        </a:rPr>
                        <a:t>0</a:t>
                      </a:r>
                      <a:endParaRPr lang="en-US" sz="20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104</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effectLst/>
                        </a:rPr>
                        <a:t>10</a:t>
                      </a:r>
                      <a:endParaRPr lang="en-US" sz="20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94</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004783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EF2A795-0D1C-4340-A163-773CC4D3E4EC}" type="slidenum">
              <a:rPr lang="en-US" smtClean="0"/>
              <a:pPr>
                <a:defRPr/>
              </a:pPr>
              <a:t>32</a:t>
            </a:fld>
            <a:endParaRPr lang="en-US" dirty="0"/>
          </a:p>
        </p:txBody>
      </p:sp>
      <p:sp>
        <p:nvSpPr>
          <p:cNvPr id="6" name="Rectangle 1"/>
          <p:cNvSpPr>
            <a:spLocks noChangeArrowheads="1"/>
          </p:cNvSpPr>
          <p:nvPr/>
        </p:nvSpPr>
        <p:spPr bwMode="auto">
          <a:xfrm>
            <a:off x="-345057" y="0"/>
            <a:ext cx="974784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7" name="TextBox 6"/>
          <p:cNvSpPr txBox="1"/>
          <p:nvPr/>
        </p:nvSpPr>
        <p:spPr>
          <a:xfrm>
            <a:off x="2057400" y="5410200"/>
            <a:ext cx="5562600" cy="400110"/>
          </a:xfrm>
          <a:prstGeom prst="rect">
            <a:avLst/>
          </a:prstGeom>
          <a:noFill/>
        </p:spPr>
        <p:txBody>
          <a:bodyPr wrap="square" rtlCol="0">
            <a:spAutoFit/>
          </a:bodyPr>
          <a:lstStyle/>
          <a:p>
            <a:r>
              <a:rPr lang="en-US" sz="2000" dirty="0" smtClean="0"/>
              <a:t>Risk of </a:t>
            </a:r>
            <a:r>
              <a:rPr lang="en-US" sz="2000" dirty="0" smtClean="0">
                <a:solidFill>
                  <a:srgbClr val="FF0000"/>
                </a:solidFill>
              </a:rPr>
              <a:t>false positives</a:t>
            </a:r>
            <a:r>
              <a:rPr lang="en-US" sz="2000" dirty="0" smtClean="0"/>
              <a:t> greater for NOEC</a:t>
            </a:r>
            <a:endParaRPr lang="en-US" sz="2000" dirty="0"/>
          </a:p>
        </p:txBody>
      </p:sp>
      <p:sp>
        <p:nvSpPr>
          <p:cNvPr id="8" name="Rectangle 2"/>
          <p:cNvSpPr>
            <a:spLocks noGrp="1" noChangeArrowheads="1"/>
          </p:cNvSpPr>
          <p:nvPr>
            <p:ph type="title"/>
          </p:nvPr>
        </p:nvSpPr>
        <p:spPr>
          <a:xfrm>
            <a:off x="1790700" y="245327"/>
            <a:ext cx="6096000" cy="975360"/>
          </a:xfrm>
        </p:spPr>
        <p:txBody>
          <a:bodyPr anchor="t"/>
          <a:lstStyle/>
          <a:p>
            <a:pPr algn="ctr" eaLnBrk="1" hangingPunct="1"/>
            <a:r>
              <a:rPr lang="en-US" sz="2800" dirty="0" smtClean="0">
                <a:solidFill>
                  <a:schemeClr val="tx1"/>
                </a:solidFill>
              </a:rPr>
              <a:t>Test Drive:  Effluent Tests</a:t>
            </a:r>
            <a:br>
              <a:rPr lang="en-US" sz="2800" dirty="0" smtClean="0">
                <a:solidFill>
                  <a:schemeClr val="tx1"/>
                </a:solidFill>
              </a:rPr>
            </a:br>
            <a:r>
              <a:rPr lang="en-US" sz="2800" dirty="0" smtClean="0">
                <a:solidFill>
                  <a:schemeClr val="tx1"/>
                </a:solidFill>
              </a:rPr>
              <a:t>False Positives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5057826"/>
              </p:ext>
            </p:extLst>
          </p:nvPr>
        </p:nvGraphicFramePr>
        <p:xfrm>
          <a:off x="1143000" y="1447800"/>
          <a:ext cx="6705600" cy="3505200"/>
        </p:xfrm>
        <a:graphic>
          <a:graphicData uri="http://schemas.openxmlformats.org/drawingml/2006/table">
            <a:tbl>
              <a:tblPr firstRow="1" firstCol="1" bandRow="1">
                <a:tableStyleId>{5C22544A-7EE6-4342-B048-85BDC9FD1C3A}</a:tableStyleId>
              </a:tblPr>
              <a:tblGrid>
                <a:gridCol w="2560320"/>
                <a:gridCol w="788751"/>
                <a:gridCol w="162560"/>
                <a:gridCol w="1365169"/>
                <a:gridCol w="162560"/>
                <a:gridCol w="1666240"/>
              </a:tblGrid>
              <a:tr h="579686">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rPr>
                        <a:t> </a:t>
                      </a:r>
                      <a:r>
                        <a:rPr lang="en-US" sz="1800" b="1" dirty="0" smtClean="0">
                          <a:solidFill>
                            <a:schemeClr val="tx1"/>
                          </a:solidFill>
                          <a:effectLst/>
                        </a:rPr>
                        <a:t>All Chronic Toxicity Tests: effluent samples</a:t>
                      </a:r>
                      <a:endParaRPr lang="en-US" sz="1800" b="1" dirty="0" smtClean="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9686">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800" b="1" dirty="0">
                          <a:effectLst/>
                        </a:rPr>
                        <a:t> </a:t>
                      </a:r>
                      <a:endParaRPr lang="en-US" sz="18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marL="0" marR="0" algn="ctr">
                        <a:spcBef>
                          <a:spcPts val="0"/>
                        </a:spcBef>
                        <a:spcAft>
                          <a:spcPts val="0"/>
                        </a:spcAft>
                      </a:pPr>
                      <a:r>
                        <a:rPr lang="en-US" sz="1800" b="1" dirty="0">
                          <a:effectLst/>
                        </a:rPr>
                        <a:t>TST declared:</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gridSpan="2">
                  <a:txBody>
                    <a:bodyPr/>
                    <a:lstStyle/>
                    <a:p>
                      <a:pPr marL="0" marR="0" algn="ctr">
                        <a:spcBef>
                          <a:spcPts val="0"/>
                        </a:spcBef>
                        <a:spcAft>
                          <a:spcPts val="0"/>
                        </a:spcAft>
                      </a:pPr>
                      <a:r>
                        <a:rPr lang="en-US" sz="1800" b="1" dirty="0">
                          <a:effectLst/>
                        </a:rPr>
                        <a:t>NOEC declared:</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r>
              <a:tr h="588714">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800" b="1" dirty="0">
                          <a:effectLst/>
                        </a:rPr>
                        <a:t>N</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rPr>
                        <a:t>Toxic</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rPr>
                        <a:t>Toxic</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579686">
                <a:tc>
                  <a:txBody>
                    <a:bodyPr/>
                    <a:lstStyle/>
                    <a:p>
                      <a:pPr marL="0" marR="0" algn="r">
                        <a:spcBef>
                          <a:spcPts val="0"/>
                        </a:spcBef>
                        <a:spcAft>
                          <a:spcPts val="0"/>
                        </a:spcAft>
                      </a:pPr>
                      <a:r>
                        <a:rPr lang="en-US" sz="1600" b="1" dirty="0">
                          <a:solidFill>
                            <a:schemeClr val="tx1"/>
                          </a:solidFill>
                          <a:effectLst/>
                        </a:rPr>
                        <a:t>All Effluent Samples</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800" b="1" i="0" dirty="0" smtClean="0">
                          <a:effectLst/>
                          <a:latin typeface="+mj-lt"/>
                          <a:ea typeface="Times New Roman" panose="02020603050405020304" pitchFamily="18" charset="0"/>
                        </a:rPr>
                        <a:t>890</a:t>
                      </a:r>
                      <a:endParaRPr lang="en-US" sz="1800" b="1" i="0" dirty="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latin typeface="Times New Roman" panose="02020603050405020304" pitchFamily="18" charset="0"/>
                          <a:ea typeface="Times New Roman" panose="02020603050405020304" pitchFamily="18" charset="0"/>
                        </a:rPr>
                        <a:t>133</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latin typeface="Times New Roman" panose="02020603050405020304" pitchFamily="18" charset="0"/>
                          <a:ea typeface="Times New Roman" panose="02020603050405020304" pitchFamily="18" charset="0"/>
                        </a:rPr>
                        <a:t>137</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8714">
                <a:tc>
                  <a:txBody>
                    <a:bodyPr/>
                    <a:lstStyle/>
                    <a:p>
                      <a:pPr marL="0" marR="0" algn="r">
                        <a:spcBef>
                          <a:spcPts val="0"/>
                        </a:spcBef>
                        <a:spcAft>
                          <a:spcPts val="0"/>
                        </a:spcAft>
                      </a:pPr>
                      <a:r>
                        <a:rPr lang="en-US" sz="1600" b="1" dirty="0">
                          <a:solidFill>
                            <a:schemeClr val="tx1"/>
                          </a:solidFill>
                          <a:effectLst/>
                        </a:rPr>
                        <a:t>E/C ≥ 0.75 </a:t>
                      </a:r>
                      <a:r>
                        <a:rPr lang="en-US" sz="1600" b="1" dirty="0" smtClean="0">
                          <a:solidFill>
                            <a:schemeClr val="tx1"/>
                          </a:solidFill>
                          <a:effectLst/>
                        </a:rPr>
                        <a:t>(Effect </a:t>
                      </a:r>
                      <a:r>
                        <a:rPr lang="en-US" sz="1600" b="1" dirty="0">
                          <a:solidFill>
                            <a:schemeClr val="tx1"/>
                          </a:solidFill>
                          <a:effectLst/>
                        </a:rPr>
                        <a:t>&lt; 25%)</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800" b="1" dirty="0" smtClean="0">
                          <a:effectLst/>
                          <a:latin typeface="Times New Roman" panose="02020603050405020304" pitchFamily="18" charset="0"/>
                          <a:ea typeface="Times New Roman" panose="02020603050405020304" pitchFamily="18" charset="0"/>
                        </a:rPr>
                        <a:t>786</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endParaRPr lang="en-US" sz="1800" b="1" dirty="0">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800" b="1" dirty="0" smtClean="0">
                          <a:solidFill>
                            <a:srgbClr val="FF0000"/>
                          </a:solidFill>
                          <a:effectLst/>
                          <a:latin typeface="+mn-lt"/>
                          <a:ea typeface="Times New Roman" panose="02020603050405020304" pitchFamily="18" charset="0"/>
                        </a:rPr>
                        <a:t>29</a:t>
                      </a:r>
                      <a:endParaRPr lang="en-US" sz="1800" b="1" dirty="0">
                        <a:solidFill>
                          <a:srgbClr val="FF0000"/>
                        </a:solidFill>
                        <a:effectLst/>
                        <a:latin typeface="+mn-lt"/>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endParaRPr lang="en-US" sz="1800" b="1" dirty="0">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800" b="1" dirty="0" smtClean="0">
                          <a:solidFill>
                            <a:srgbClr val="FF0000"/>
                          </a:solidFill>
                          <a:effectLst/>
                          <a:latin typeface="+mn-lt"/>
                          <a:ea typeface="Times New Roman" panose="02020603050405020304" pitchFamily="18" charset="0"/>
                        </a:rPr>
                        <a:t>43</a:t>
                      </a:r>
                      <a:endParaRPr lang="en-US" sz="1800" b="1" dirty="0">
                        <a:solidFill>
                          <a:srgbClr val="FF0000"/>
                        </a:solidFill>
                        <a:effectLst/>
                        <a:latin typeface="+mn-lt"/>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88714">
                <a:tc>
                  <a:txBody>
                    <a:bodyPr/>
                    <a:lstStyle/>
                    <a:p>
                      <a:pPr marL="0" marR="0" algn="r">
                        <a:spcBef>
                          <a:spcPts val="0"/>
                        </a:spcBef>
                        <a:spcAft>
                          <a:spcPts val="0"/>
                        </a:spcAft>
                      </a:pPr>
                      <a:r>
                        <a:rPr lang="en-US" sz="1600" b="1" dirty="0">
                          <a:solidFill>
                            <a:schemeClr val="tx1"/>
                          </a:solidFill>
                          <a:effectLst/>
                        </a:rPr>
                        <a:t>E/C </a:t>
                      </a:r>
                      <a:r>
                        <a:rPr lang="en-US" sz="1600" b="1" dirty="0" smtClean="0">
                          <a:solidFill>
                            <a:schemeClr val="tx1"/>
                          </a:solidFill>
                          <a:effectLst/>
                        </a:rPr>
                        <a:t>&gt; 0.90 </a:t>
                      </a:r>
                      <a:r>
                        <a:rPr lang="en-US" sz="1600" b="1" dirty="0">
                          <a:solidFill>
                            <a:schemeClr val="tx1"/>
                          </a:solidFill>
                          <a:effectLst/>
                        </a:rPr>
                        <a:t>(Effect </a:t>
                      </a:r>
                      <a:r>
                        <a:rPr lang="en-US" sz="1600" b="1" dirty="0" smtClean="0">
                          <a:solidFill>
                            <a:schemeClr val="tx1"/>
                          </a:solidFill>
                          <a:effectLst/>
                        </a:rPr>
                        <a:t>≤ 10%)</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800" b="1" dirty="0" smtClean="0">
                          <a:effectLst/>
                          <a:latin typeface="Times New Roman" panose="02020603050405020304" pitchFamily="18" charset="0"/>
                          <a:ea typeface="Times New Roman" panose="02020603050405020304" pitchFamily="18" charset="0"/>
                        </a:rPr>
                        <a:t>NR</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b="1" dirty="0">
                        <a:solidFill>
                          <a:schemeClr val="tx1"/>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rgbClr val="FF0000"/>
                          </a:solidFill>
                          <a:effectLst/>
                          <a:latin typeface="+mn-lt"/>
                          <a:ea typeface="Times New Roman" panose="02020603050405020304" pitchFamily="18" charset="0"/>
                        </a:rPr>
                        <a:t>1</a:t>
                      </a:r>
                      <a:endParaRPr lang="en-US" sz="1800" b="1" dirty="0">
                        <a:solidFill>
                          <a:srgbClr val="FF0000"/>
                        </a:solidFill>
                        <a:effectLst/>
                        <a:latin typeface="+mn-lt"/>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b="1" dirty="0">
                        <a:solidFill>
                          <a:schemeClr val="tx1"/>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rgbClr val="FF0000"/>
                          </a:solidFill>
                          <a:effectLst/>
                          <a:latin typeface="+mn-lt"/>
                          <a:ea typeface="Times New Roman" panose="02020603050405020304" pitchFamily="18" charset="0"/>
                        </a:rPr>
                        <a:t>20</a:t>
                      </a:r>
                      <a:endParaRPr lang="en-US" sz="1800" b="1" dirty="0">
                        <a:solidFill>
                          <a:srgbClr val="FF0000"/>
                        </a:solidFill>
                        <a:effectLst/>
                        <a:latin typeface="+mn-lt"/>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565206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EF2A795-0D1C-4340-A163-773CC4D3E4EC}" type="slidenum">
              <a:rPr lang="en-US" smtClean="0"/>
              <a:pPr>
                <a:defRPr/>
              </a:pPr>
              <a:t>33</a:t>
            </a:fld>
            <a:endParaRPr lang="en-US" dirty="0"/>
          </a:p>
        </p:txBody>
      </p:sp>
      <p:sp>
        <p:nvSpPr>
          <p:cNvPr id="6" name="Rectangle 1"/>
          <p:cNvSpPr>
            <a:spLocks noChangeArrowheads="1"/>
          </p:cNvSpPr>
          <p:nvPr/>
        </p:nvSpPr>
        <p:spPr bwMode="auto">
          <a:xfrm>
            <a:off x="-345057" y="0"/>
            <a:ext cx="974784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8" name="Rectangle 2"/>
          <p:cNvSpPr>
            <a:spLocks noGrp="1" noChangeArrowheads="1"/>
          </p:cNvSpPr>
          <p:nvPr>
            <p:ph type="title"/>
          </p:nvPr>
        </p:nvSpPr>
        <p:spPr>
          <a:xfrm>
            <a:off x="1752600" y="256478"/>
            <a:ext cx="6096000" cy="899160"/>
          </a:xfrm>
        </p:spPr>
        <p:txBody>
          <a:bodyPr anchor="t"/>
          <a:lstStyle/>
          <a:p>
            <a:pPr algn="ctr" eaLnBrk="1" hangingPunct="1"/>
            <a:r>
              <a:rPr lang="en-US" sz="2800" dirty="0" smtClean="0">
                <a:solidFill>
                  <a:schemeClr val="tx1"/>
                </a:solidFill>
              </a:rPr>
              <a:t>Test Drive:  Ambient Water</a:t>
            </a:r>
            <a:br>
              <a:rPr lang="en-US" sz="2800" dirty="0" smtClean="0">
                <a:solidFill>
                  <a:schemeClr val="tx1"/>
                </a:solidFill>
              </a:rPr>
            </a:br>
            <a:r>
              <a:rPr lang="en-US" sz="2800" dirty="0" smtClean="0">
                <a:solidFill>
                  <a:schemeClr val="tx1"/>
                </a:solidFill>
              </a:rPr>
              <a:t>False Positives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88666491"/>
              </p:ext>
            </p:extLst>
          </p:nvPr>
        </p:nvGraphicFramePr>
        <p:xfrm>
          <a:off x="1276815" y="1524000"/>
          <a:ext cx="6553200" cy="3505200"/>
        </p:xfrm>
        <a:graphic>
          <a:graphicData uri="http://schemas.openxmlformats.org/drawingml/2006/table">
            <a:tbl>
              <a:tblPr firstRow="1" firstCol="1" bandRow="1">
                <a:tableStyleId>{5C22544A-7EE6-4342-B048-85BDC9FD1C3A}</a:tableStyleId>
              </a:tblPr>
              <a:tblGrid>
                <a:gridCol w="2560320"/>
                <a:gridCol w="788751"/>
                <a:gridCol w="232329"/>
                <a:gridCol w="1295400"/>
                <a:gridCol w="228600"/>
                <a:gridCol w="1447800"/>
              </a:tblGrid>
              <a:tr h="579686">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effectLst/>
                        </a:rPr>
                        <a:t> </a:t>
                      </a:r>
                      <a:r>
                        <a:rPr lang="en-US" sz="1800" b="1" dirty="0" smtClean="0">
                          <a:solidFill>
                            <a:schemeClr val="tx1"/>
                          </a:solidFill>
                          <a:effectLst/>
                        </a:rPr>
                        <a:t>All Chronic Toxicity Tests: ambient water samples</a:t>
                      </a:r>
                      <a:endParaRPr lang="en-US" sz="1800" b="1" dirty="0" smtClean="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9686">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800" b="1" dirty="0">
                          <a:effectLst/>
                        </a:rPr>
                        <a:t> </a:t>
                      </a:r>
                      <a:endParaRPr lang="en-US" sz="18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marL="0" marR="0" algn="ctr">
                        <a:spcBef>
                          <a:spcPts val="0"/>
                        </a:spcBef>
                        <a:spcAft>
                          <a:spcPts val="0"/>
                        </a:spcAft>
                      </a:pPr>
                      <a:r>
                        <a:rPr lang="en-US" sz="1800" b="1" dirty="0">
                          <a:effectLst/>
                        </a:rPr>
                        <a:t>TST declared:</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gridSpan="2">
                  <a:txBody>
                    <a:bodyPr/>
                    <a:lstStyle/>
                    <a:p>
                      <a:pPr marL="0" marR="0" algn="ctr">
                        <a:spcBef>
                          <a:spcPts val="0"/>
                        </a:spcBef>
                        <a:spcAft>
                          <a:spcPts val="0"/>
                        </a:spcAft>
                      </a:pPr>
                      <a:r>
                        <a:rPr lang="en-US" sz="1800" b="1" dirty="0">
                          <a:effectLst/>
                        </a:rPr>
                        <a:t>NOEC declared:</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r>
              <a:tr h="588714">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800" b="1" dirty="0">
                          <a:effectLst/>
                        </a:rPr>
                        <a:t>N</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rPr>
                        <a:t>Toxic</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rPr>
                        <a:t>Toxic</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579686">
                <a:tc>
                  <a:txBody>
                    <a:bodyPr/>
                    <a:lstStyle/>
                    <a:p>
                      <a:pPr marL="0" marR="0" algn="r">
                        <a:spcBef>
                          <a:spcPts val="0"/>
                        </a:spcBef>
                        <a:spcAft>
                          <a:spcPts val="0"/>
                        </a:spcAft>
                      </a:pPr>
                      <a:r>
                        <a:rPr lang="en-US" sz="1600" b="1" dirty="0">
                          <a:solidFill>
                            <a:schemeClr val="tx1"/>
                          </a:solidFill>
                          <a:effectLst/>
                        </a:rPr>
                        <a:t>All </a:t>
                      </a:r>
                      <a:r>
                        <a:rPr lang="en-US" sz="1600" b="1" dirty="0" smtClean="0">
                          <a:solidFill>
                            <a:schemeClr val="tx1"/>
                          </a:solidFill>
                          <a:effectLst/>
                        </a:rPr>
                        <a:t>Samples</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800" b="1" i="0" dirty="0" smtClean="0">
                          <a:effectLst/>
                          <a:latin typeface="+mj-lt"/>
                          <a:ea typeface="Times New Roman" panose="02020603050405020304" pitchFamily="18" charset="0"/>
                        </a:rPr>
                        <a:t>3201</a:t>
                      </a:r>
                      <a:endParaRPr lang="en-US" sz="1800" b="1" i="0" dirty="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rPr>
                        <a:t>578</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rPr>
                        <a:t>529</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8714">
                <a:tc>
                  <a:txBody>
                    <a:bodyPr/>
                    <a:lstStyle/>
                    <a:p>
                      <a:pPr marL="0" marR="0" algn="r">
                        <a:spcBef>
                          <a:spcPts val="0"/>
                        </a:spcBef>
                        <a:spcAft>
                          <a:spcPts val="0"/>
                        </a:spcAft>
                      </a:pPr>
                      <a:r>
                        <a:rPr lang="en-US" sz="1600" b="1" dirty="0">
                          <a:solidFill>
                            <a:schemeClr val="tx1"/>
                          </a:solidFill>
                          <a:effectLst/>
                        </a:rPr>
                        <a:t>E/C ≥ 0.75 </a:t>
                      </a:r>
                      <a:r>
                        <a:rPr lang="en-US" sz="1600" b="1" dirty="0" smtClean="0">
                          <a:solidFill>
                            <a:schemeClr val="tx1"/>
                          </a:solidFill>
                          <a:effectLst/>
                        </a:rPr>
                        <a:t>(Effect </a:t>
                      </a:r>
                      <a:r>
                        <a:rPr lang="en-US" sz="1600" b="1" dirty="0">
                          <a:solidFill>
                            <a:schemeClr val="tx1"/>
                          </a:solidFill>
                          <a:effectLst/>
                        </a:rPr>
                        <a:t>&lt; 25%)</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endParaRPr lang="en-US" sz="1800" b="1" dirty="0">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800" b="1" dirty="0" smtClean="0">
                          <a:solidFill>
                            <a:srgbClr val="FF0000"/>
                          </a:solidFill>
                          <a:effectLst/>
                          <a:latin typeface="+mn-lt"/>
                        </a:rPr>
                        <a:t>176</a:t>
                      </a:r>
                      <a:endParaRPr lang="en-US" sz="1800" b="1" dirty="0">
                        <a:solidFill>
                          <a:srgbClr val="FF0000"/>
                        </a:solidFill>
                        <a:effectLst/>
                        <a:latin typeface="+mn-lt"/>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endParaRPr lang="en-US" sz="1800" b="1" dirty="0">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800" b="1" dirty="0" smtClean="0">
                          <a:solidFill>
                            <a:srgbClr val="FF0000"/>
                          </a:solidFill>
                          <a:effectLst/>
                          <a:latin typeface="+mn-lt"/>
                        </a:rPr>
                        <a:t>165</a:t>
                      </a:r>
                      <a:endParaRPr lang="en-US" sz="1800" b="1" dirty="0">
                        <a:solidFill>
                          <a:srgbClr val="FF0000"/>
                        </a:solidFill>
                        <a:effectLst/>
                        <a:latin typeface="+mn-lt"/>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88714">
                <a:tc>
                  <a:txBody>
                    <a:bodyPr/>
                    <a:lstStyle/>
                    <a:p>
                      <a:pPr marL="0" marR="0" algn="r">
                        <a:spcBef>
                          <a:spcPts val="0"/>
                        </a:spcBef>
                        <a:spcAft>
                          <a:spcPts val="0"/>
                        </a:spcAft>
                      </a:pPr>
                      <a:r>
                        <a:rPr lang="en-US" sz="1600" b="1" dirty="0">
                          <a:solidFill>
                            <a:schemeClr val="tx1"/>
                          </a:solidFill>
                          <a:effectLst/>
                        </a:rPr>
                        <a:t>E/C </a:t>
                      </a:r>
                      <a:r>
                        <a:rPr lang="en-US" sz="1600" b="1" dirty="0" smtClean="0">
                          <a:solidFill>
                            <a:schemeClr val="tx1"/>
                          </a:solidFill>
                          <a:effectLst/>
                        </a:rPr>
                        <a:t>&gt; 0.90 </a:t>
                      </a:r>
                      <a:r>
                        <a:rPr lang="en-US" sz="1600" b="1" dirty="0">
                          <a:solidFill>
                            <a:schemeClr val="tx1"/>
                          </a:solidFill>
                          <a:effectLst/>
                        </a:rPr>
                        <a:t>(Effect </a:t>
                      </a:r>
                      <a:r>
                        <a:rPr lang="en-US" sz="1600" b="1" dirty="0" smtClean="0">
                          <a:solidFill>
                            <a:schemeClr val="tx1"/>
                          </a:solidFill>
                          <a:effectLst/>
                        </a:rPr>
                        <a:t>≤ 10%)</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b="1" dirty="0">
                        <a:solidFill>
                          <a:schemeClr val="tx1"/>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rgbClr val="FF0000"/>
                          </a:solidFill>
                          <a:effectLst/>
                          <a:latin typeface="+mn-lt"/>
                          <a:ea typeface="Times New Roman" panose="02020603050405020304" pitchFamily="18" charset="0"/>
                        </a:rPr>
                        <a:t>2</a:t>
                      </a:r>
                      <a:endParaRPr lang="en-US" sz="1800" b="1" dirty="0">
                        <a:solidFill>
                          <a:srgbClr val="FF0000"/>
                        </a:solidFill>
                        <a:effectLst/>
                        <a:latin typeface="+mn-lt"/>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b="1" dirty="0">
                        <a:solidFill>
                          <a:schemeClr val="tx1"/>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rgbClr val="FF0000"/>
                          </a:solidFill>
                          <a:effectLst/>
                          <a:latin typeface="+mn-lt"/>
                          <a:ea typeface="Times New Roman" panose="02020603050405020304" pitchFamily="18" charset="0"/>
                        </a:rPr>
                        <a:t>21</a:t>
                      </a:r>
                      <a:endParaRPr lang="en-US" sz="1800" b="1" dirty="0">
                        <a:solidFill>
                          <a:srgbClr val="FF0000"/>
                        </a:solidFill>
                        <a:effectLst/>
                        <a:latin typeface="+mn-lt"/>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2141220" y="5410200"/>
            <a:ext cx="5562600" cy="400110"/>
          </a:xfrm>
          <a:prstGeom prst="rect">
            <a:avLst/>
          </a:prstGeom>
          <a:noFill/>
        </p:spPr>
        <p:txBody>
          <a:bodyPr wrap="square" rtlCol="0">
            <a:spAutoFit/>
          </a:bodyPr>
          <a:lstStyle/>
          <a:p>
            <a:r>
              <a:rPr lang="en-US" sz="2000" dirty="0" smtClean="0"/>
              <a:t>Risk of </a:t>
            </a:r>
            <a:r>
              <a:rPr lang="en-US" sz="2000" dirty="0" smtClean="0">
                <a:solidFill>
                  <a:srgbClr val="FF0000"/>
                </a:solidFill>
              </a:rPr>
              <a:t>false positives</a:t>
            </a:r>
            <a:r>
              <a:rPr lang="en-US" sz="2000" dirty="0" smtClean="0"/>
              <a:t> greater for NOEC</a:t>
            </a:r>
            <a:endParaRPr lang="en-US" sz="2000" dirty="0"/>
          </a:p>
        </p:txBody>
      </p:sp>
    </p:spTree>
    <p:extLst>
      <p:ext uri="{BB962C8B-B14F-4D97-AF65-F5344CB8AC3E}">
        <p14:creationId xmlns:p14="http://schemas.microsoft.com/office/powerpoint/2010/main" val="9534087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p:nvPr>
        </p:nvSpPr>
        <p:spPr>
          <a:xfrm>
            <a:off x="762000" y="914400"/>
            <a:ext cx="7848600" cy="5029200"/>
          </a:xfrm>
        </p:spPr>
        <p:txBody>
          <a:bodyPr/>
          <a:lstStyle/>
          <a:p>
            <a:pPr eaLnBrk="1" hangingPunct="1"/>
            <a:r>
              <a:rPr lang="en-US" dirty="0" smtClean="0"/>
              <a:t>For compliance monitoring, only one dilution is needed (“IWC”) and only one test or confidence interval</a:t>
            </a:r>
          </a:p>
          <a:p>
            <a:pPr lvl="1"/>
            <a:r>
              <a:rPr lang="en-US" dirty="0"/>
              <a:t> </a:t>
            </a:r>
            <a:r>
              <a:rPr lang="en-US" dirty="0" smtClean="0"/>
              <a:t>lower cost than multi-concentration test</a:t>
            </a:r>
          </a:p>
          <a:p>
            <a:pPr lvl="1"/>
            <a:r>
              <a:rPr lang="en-US" dirty="0"/>
              <a:t> </a:t>
            </a:r>
            <a:r>
              <a:rPr lang="en-US" dirty="0" smtClean="0"/>
              <a:t>user can increase replication and power at less cost</a:t>
            </a:r>
          </a:p>
          <a:p>
            <a:endParaRPr lang="en-US" dirty="0" smtClean="0"/>
          </a:p>
          <a:p>
            <a:r>
              <a:rPr lang="en-US" dirty="0" smtClean="0"/>
              <a:t>Traditional </a:t>
            </a:r>
            <a:r>
              <a:rPr lang="en-US" dirty="0"/>
              <a:t>hypothesis test creates disincentive to increasing N or test precision (decreasing variability)</a:t>
            </a:r>
          </a:p>
          <a:p>
            <a:pPr marL="0" indent="0" eaLnBrk="1" hangingPunct="1">
              <a:buNone/>
            </a:pPr>
            <a:endParaRPr lang="en-US" dirty="0" smtClean="0"/>
          </a:p>
          <a:p>
            <a:pPr eaLnBrk="1" hangingPunct="1"/>
            <a:r>
              <a:rPr lang="en-US" dirty="0" smtClean="0"/>
              <a:t>TST non-inferiority test is one way to explicitly control false positive and false negative rates</a:t>
            </a:r>
          </a:p>
          <a:p>
            <a:pPr eaLnBrk="1" hangingPunct="1"/>
            <a:r>
              <a:rPr lang="en-US" dirty="0" smtClean="0"/>
              <a:t>TST approach can decrease false positive rate (discharger’s risk) and decrease monitoring cost</a:t>
            </a:r>
          </a:p>
        </p:txBody>
      </p:sp>
      <p:sp>
        <p:nvSpPr>
          <p:cNvPr id="22532" name="Slide Number Placeholder 7"/>
          <p:cNvSpPr>
            <a:spLocks noGrp="1"/>
          </p:cNvSpPr>
          <p:nvPr>
            <p:ph type="sldNum" sz="quarter" idx="12"/>
          </p:nvPr>
        </p:nvSpPr>
        <p:spPr>
          <a:noFill/>
        </p:spPr>
        <p:txBody>
          <a:bodyPr/>
          <a:lstStyle/>
          <a:p>
            <a:fld id="{3C328613-2D9F-46B3-AA3A-31E6AAF5EE6C}" type="slidenum">
              <a:rPr lang="en-US" smtClean="0"/>
              <a:pPr/>
              <a:t>34</a:t>
            </a:fld>
            <a:endParaRPr lang="en-US" dirty="0" smtClean="0"/>
          </a:p>
        </p:txBody>
      </p:sp>
      <p:sp>
        <p:nvSpPr>
          <p:cNvPr id="6" name="Title 1"/>
          <p:cNvSpPr txBox="1">
            <a:spLocks/>
          </p:cNvSpPr>
          <p:nvPr/>
        </p:nvSpPr>
        <p:spPr bwMode="auto">
          <a:xfrm>
            <a:off x="1371600" y="152400"/>
            <a:ext cx="6210300" cy="609600"/>
          </a:xfrm>
          <a:prstGeom prst="rect">
            <a:avLst/>
          </a:prstGeom>
          <a:noFill/>
          <a:ln w="9525">
            <a:noFill/>
            <a:miter lim="800000"/>
            <a:headEnd/>
            <a:tailEnd/>
          </a:ln>
          <a:effectLst/>
        </p:spPr>
        <p:txBody>
          <a:bodyPr anchor="ctr" anchorCtr="1"/>
          <a:lstStyle/>
          <a:p>
            <a:pPr algn="ctr" eaLnBrk="1" hangingPunct="1">
              <a:defRPr/>
            </a:pPr>
            <a:r>
              <a:rPr lang="en-US" sz="2800" b="1" kern="0" dirty="0" smtClean="0">
                <a:latin typeface="+mj-lt"/>
                <a:ea typeface="+mj-ea"/>
                <a:cs typeface="+mj-cs"/>
              </a:rPr>
              <a:t>Concluding Remarks - 1</a:t>
            </a:r>
            <a:endParaRPr lang="en-US" sz="2800" b="1" kern="0" dirty="0">
              <a:latin typeface="+mj-lt"/>
              <a:ea typeface="+mj-ea"/>
              <a:cs typeface="+mj-cs"/>
            </a:endParaRPr>
          </a:p>
        </p:txBody>
      </p:sp>
    </p:spTree>
    <p:extLst>
      <p:ext uri="{BB962C8B-B14F-4D97-AF65-F5344CB8AC3E}">
        <p14:creationId xmlns:p14="http://schemas.microsoft.com/office/powerpoint/2010/main" val="31983727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p:nvPr>
        </p:nvSpPr>
        <p:spPr>
          <a:xfrm>
            <a:off x="762000" y="914400"/>
            <a:ext cx="7848600" cy="5181600"/>
          </a:xfrm>
        </p:spPr>
        <p:txBody>
          <a:bodyPr/>
          <a:lstStyle/>
          <a:p>
            <a:r>
              <a:rPr lang="en-US" dirty="0" smtClean="0"/>
              <a:t>Some States may want to continue multi-concentration testing and use of NOEC or IC25</a:t>
            </a:r>
          </a:p>
          <a:p>
            <a:endParaRPr lang="en-US" dirty="0" smtClean="0"/>
          </a:p>
          <a:p>
            <a:r>
              <a:rPr lang="en-US" dirty="0" smtClean="0"/>
              <a:t>There is concern that toxicity might be declared by chance (false positive) when there is no dose-response</a:t>
            </a:r>
          </a:p>
          <a:p>
            <a:pPr lvl="1"/>
            <a:r>
              <a:rPr lang="en-US" dirty="0" smtClean="0"/>
              <a:t> </a:t>
            </a:r>
            <a:r>
              <a:rPr lang="en-US" dirty="0"/>
              <a:t>confirm dose-response using a suitable trend test</a:t>
            </a:r>
            <a:endParaRPr lang="en-US" dirty="0" smtClean="0"/>
          </a:p>
          <a:p>
            <a:endParaRPr lang="en-US" dirty="0" smtClean="0"/>
          </a:p>
          <a:p>
            <a:r>
              <a:rPr lang="en-US" dirty="0" smtClean="0"/>
              <a:t>For </a:t>
            </a:r>
            <a:r>
              <a:rPr lang="en-US" dirty="0"/>
              <a:t>multi-concentration tests, avoid wasting power on </a:t>
            </a:r>
            <a:r>
              <a:rPr lang="en-US" dirty="0" err="1"/>
              <a:t>Dunnett</a:t>
            </a:r>
            <a:r>
              <a:rPr lang="en-US" dirty="0"/>
              <a:t> MCC </a:t>
            </a:r>
            <a:r>
              <a:rPr lang="en-US" u="sng" dirty="0"/>
              <a:t>for compliance verification</a:t>
            </a:r>
          </a:p>
          <a:p>
            <a:pPr lvl="1"/>
            <a:r>
              <a:rPr lang="en-US" dirty="0"/>
              <a:t> compliance with limit requires only one t-test </a:t>
            </a:r>
          </a:p>
          <a:p>
            <a:pPr lvl="1"/>
            <a:r>
              <a:rPr lang="en-US" dirty="0"/>
              <a:t> use pooled variance estimate (greater </a:t>
            </a:r>
            <a:r>
              <a:rPr lang="en-US" dirty="0" err="1"/>
              <a:t>d.f.</a:t>
            </a:r>
            <a:r>
              <a:rPr lang="en-US" dirty="0"/>
              <a:t>)</a:t>
            </a:r>
          </a:p>
          <a:p>
            <a:pPr lvl="1"/>
            <a:r>
              <a:rPr lang="en-US" dirty="0"/>
              <a:t> use more replicates at control &amp; IWC if </a:t>
            </a:r>
            <a:r>
              <a:rPr lang="en-US" dirty="0" smtClean="0"/>
              <a:t>necessary</a:t>
            </a:r>
            <a:endParaRPr lang="en-US" dirty="0"/>
          </a:p>
          <a:p>
            <a:endParaRPr lang="en-US" dirty="0"/>
          </a:p>
          <a:p>
            <a:pPr eaLnBrk="1" hangingPunct="1"/>
            <a:endParaRPr lang="en-US" dirty="0" smtClean="0"/>
          </a:p>
        </p:txBody>
      </p:sp>
      <p:sp>
        <p:nvSpPr>
          <p:cNvPr id="22532" name="Slide Number Placeholder 7"/>
          <p:cNvSpPr>
            <a:spLocks noGrp="1"/>
          </p:cNvSpPr>
          <p:nvPr>
            <p:ph type="sldNum" sz="quarter" idx="12"/>
          </p:nvPr>
        </p:nvSpPr>
        <p:spPr>
          <a:noFill/>
        </p:spPr>
        <p:txBody>
          <a:bodyPr/>
          <a:lstStyle/>
          <a:p>
            <a:fld id="{3C328613-2D9F-46B3-AA3A-31E6AAF5EE6C}" type="slidenum">
              <a:rPr lang="en-US" smtClean="0"/>
              <a:pPr/>
              <a:t>35</a:t>
            </a:fld>
            <a:endParaRPr lang="en-US" dirty="0" smtClean="0"/>
          </a:p>
        </p:txBody>
      </p:sp>
      <p:sp>
        <p:nvSpPr>
          <p:cNvPr id="6" name="Title 1"/>
          <p:cNvSpPr txBox="1">
            <a:spLocks/>
          </p:cNvSpPr>
          <p:nvPr/>
        </p:nvSpPr>
        <p:spPr bwMode="auto">
          <a:xfrm>
            <a:off x="1371600" y="152400"/>
            <a:ext cx="6210300" cy="609600"/>
          </a:xfrm>
          <a:prstGeom prst="rect">
            <a:avLst/>
          </a:prstGeom>
          <a:noFill/>
          <a:ln w="9525">
            <a:noFill/>
            <a:miter lim="800000"/>
            <a:headEnd/>
            <a:tailEnd/>
          </a:ln>
          <a:effectLst/>
        </p:spPr>
        <p:txBody>
          <a:bodyPr anchor="ctr" anchorCtr="1"/>
          <a:lstStyle/>
          <a:p>
            <a:pPr algn="ctr" eaLnBrk="1" hangingPunct="1">
              <a:defRPr/>
            </a:pPr>
            <a:r>
              <a:rPr lang="en-US" sz="2800" b="1" kern="0" dirty="0" smtClean="0">
                <a:latin typeface="+mj-lt"/>
                <a:ea typeface="+mj-ea"/>
                <a:cs typeface="+mj-cs"/>
              </a:rPr>
              <a:t>Concluding Remarks - 2</a:t>
            </a:r>
            <a:endParaRPr lang="en-US" sz="2800" b="1" kern="0" dirty="0">
              <a:latin typeface="+mj-lt"/>
              <a:ea typeface="+mj-ea"/>
              <a:cs typeface="+mj-cs"/>
            </a:endParaRPr>
          </a:p>
        </p:txBody>
      </p:sp>
    </p:spTree>
    <p:extLst>
      <p:ext uri="{BB962C8B-B14F-4D97-AF65-F5344CB8AC3E}">
        <p14:creationId xmlns:p14="http://schemas.microsoft.com/office/powerpoint/2010/main" val="9970453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p:nvPr>
        </p:nvSpPr>
        <p:spPr>
          <a:xfrm>
            <a:off x="838200" y="1306726"/>
            <a:ext cx="7848600" cy="4419600"/>
          </a:xfrm>
        </p:spPr>
        <p:txBody>
          <a:bodyPr/>
          <a:lstStyle/>
          <a:p>
            <a:pPr eaLnBrk="1" hangingPunct="1"/>
            <a:r>
              <a:rPr lang="en-US" dirty="0" smtClean="0"/>
              <a:t>Power calculator in R (for decisions on N)</a:t>
            </a:r>
          </a:p>
          <a:p>
            <a:pPr eaLnBrk="1" hangingPunct="1"/>
            <a:endParaRPr lang="en-US" dirty="0"/>
          </a:p>
          <a:p>
            <a:r>
              <a:rPr lang="en-US" dirty="0" smtClean="0"/>
              <a:t>Laboratories can differ appreciably in precision </a:t>
            </a:r>
            <a:r>
              <a:rPr lang="en-US" dirty="0"/>
              <a:t>achieved. </a:t>
            </a:r>
            <a:r>
              <a:rPr lang="en-US" dirty="0" smtClean="0"/>
              <a:t>Use </a:t>
            </a:r>
            <a:r>
              <a:rPr lang="en-US" dirty="0"/>
              <a:t>historical data specific to lab and effluent </a:t>
            </a:r>
            <a:r>
              <a:rPr lang="en-US" dirty="0" smtClean="0"/>
              <a:t>discharge to reduce error rates? </a:t>
            </a:r>
          </a:p>
          <a:p>
            <a:pPr eaLnBrk="1" hangingPunct="1"/>
            <a:endParaRPr lang="en-US" dirty="0"/>
          </a:p>
          <a:p>
            <a:r>
              <a:rPr lang="en-US" dirty="0" smtClean="0"/>
              <a:t>Modify TST </a:t>
            </a:r>
            <a:r>
              <a:rPr lang="en-US" dirty="0"/>
              <a:t>to better account for </a:t>
            </a:r>
            <a:r>
              <a:rPr lang="en-US" dirty="0" smtClean="0"/>
              <a:t>heterogeneous variances (normally distributed responses) and over-dispersion (survival)</a:t>
            </a:r>
          </a:p>
          <a:p>
            <a:pPr eaLnBrk="1" hangingPunct="1"/>
            <a:endParaRPr lang="en-US" dirty="0" smtClean="0"/>
          </a:p>
        </p:txBody>
      </p:sp>
      <p:sp>
        <p:nvSpPr>
          <p:cNvPr id="22532" name="Slide Number Placeholder 7"/>
          <p:cNvSpPr>
            <a:spLocks noGrp="1"/>
          </p:cNvSpPr>
          <p:nvPr>
            <p:ph type="sldNum" sz="quarter" idx="12"/>
          </p:nvPr>
        </p:nvSpPr>
        <p:spPr>
          <a:noFill/>
        </p:spPr>
        <p:txBody>
          <a:bodyPr/>
          <a:lstStyle/>
          <a:p>
            <a:fld id="{3C328613-2D9F-46B3-AA3A-31E6AAF5EE6C}" type="slidenum">
              <a:rPr lang="en-US" smtClean="0"/>
              <a:pPr/>
              <a:t>36</a:t>
            </a:fld>
            <a:endParaRPr lang="en-US" dirty="0" smtClean="0"/>
          </a:p>
        </p:txBody>
      </p:sp>
      <p:sp>
        <p:nvSpPr>
          <p:cNvPr id="6" name="Title 1"/>
          <p:cNvSpPr txBox="1">
            <a:spLocks/>
          </p:cNvSpPr>
          <p:nvPr/>
        </p:nvSpPr>
        <p:spPr bwMode="auto">
          <a:xfrm>
            <a:off x="1676400" y="152400"/>
            <a:ext cx="5791200" cy="762000"/>
          </a:xfrm>
          <a:prstGeom prst="rect">
            <a:avLst/>
          </a:prstGeom>
          <a:noFill/>
          <a:ln w="9525">
            <a:noFill/>
            <a:miter lim="800000"/>
            <a:headEnd/>
            <a:tailEnd/>
          </a:ln>
          <a:effectLst/>
        </p:spPr>
        <p:txBody>
          <a:bodyPr anchor="ctr" anchorCtr="1"/>
          <a:lstStyle/>
          <a:p>
            <a:pPr algn="ctr" eaLnBrk="1" hangingPunct="1">
              <a:defRPr/>
            </a:pPr>
            <a:r>
              <a:rPr lang="en-US" sz="2800" b="1" kern="0" dirty="0" smtClean="0">
                <a:solidFill>
                  <a:srgbClr val="355777"/>
                </a:solidFill>
                <a:latin typeface="+mj-lt"/>
                <a:ea typeface="+mj-ea"/>
                <a:cs typeface="+mj-cs"/>
              </a:rPr>
              <a:t>Next steps to assist users*</a:t>
            </a:r>
          </a:p>
        </p:txBody>
      </p:sp>
      <p:sp>
        <p:nvSpPr>
          <p:cNvPr id="3" name="TextBox 2"/>
          <p:cNvSpPr txBox="1"/>
          <p:nvPr/>
        </p:nvSpPr>
        <p:spPr>
          <a:xfrm>
            <a:off x="1219200" y="6148388"/>
            <a:ext cx="6705600" cy="369332"/>
          </a:xfrm>
          <a:prstGeom prst="rect">
            <a:avLst/>
          </a:prstGeom>
          <a:noFill/>
        </p:spPr>
        <p:txBody>
          <a:bodyPr wrap="square" rtlCol="0">
            <a:spAutoFit/>
          </a:bodyPr>
          <a:lstStyle/>
          <a:p>
            <a:r>
              <a:rPr lang="en-US" sz="1800" dirty="0" smtClean="0"/>
              <a:t>* With acknowledgement &amp; thanks to L. Hothorn for suggestions  </a:t>
            </a:r>
            <a:endParaRPr lang="en-US" sz="1800" dirty="0"/>
          </a:p>
        </p:txBody>
      </p:sp>
    </p:spTree>
    <p:extLst>
      <p:ext uri="{BB962C8B-B14F-4D97-AF65-F5344CB8AC3E}">
        <p14:creationId xmlns:p14="http://schemas.microsoft.com/office/powerpoint/2010/main" val="21213980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p:nvPr>
        </p:nvSpPr>
        <p:spPr>
          <a:xfrm>
            <a:off x="685800" y="1219200"/>
            <a:ext cx="7848600" cy="4800600"/>
          </a:xfrm>
        </p:spPr>
        <p:txBody>
          <a:bodyPr/>
          <a:lstStyle/>
          <a:p>
            <a:r>
              <a:rPr lang="en-US" sz="2000" dirty="0" smtClean="0"/>
              <a:t>Denton </a:t>
            </a:r>
            <a:r>
              <a:rPr lang="en-US" sz="2000" dirty="0"/>
              <a:t>D, Diamond J, Zheng L.  2011</a:t>
            </a:r>
            <a:r>
              <a:rPr lang="en-US" sz="2000" i="1" dirty="0"/>
              <a:t>. Test of Significant Toxicity:  A statistical application of assessing whether an effluent or site water is truly toxic.</a:t>
            </a:r>
            <a:r>
              <a:rPr lang="en-US" sz="2000" dirty="0"/>
              <a:t> </a:t>
            </a:r>
            <a:r>
              <a:rPr lang="en-US" sz="2000" dirty="0" smtClean="0"/>
              <a:t>Environ. Toxicol. Chem. </a:t>
            </a:r>
            <a:r>
              <a:rPr lang="en-US" sz="2000" dirty="0"/>
              <a:t>30:1117-1126</a:t>
            </a:r>
            <a:r>
              <a:rPr lang="en-US" sz="2000" dirty="0" smtClean="0"/>
              <a:t>.</a:t>
            </a:r>
            <a:endParaRPr lang="en-US" sz="2000" dirty="0"/>
          </a:p>
          <a:p>
            <a:r>
              <a:rPr lang="en-US" sz="2000" dirty="0"/>
              <a:t>Diamond J, Denton D, Anderson B, Phillips B.  2011. </a:t>
            </a:r>
            <a:r>
              <a:rPr lang="en-US" sz="2000" i="1" dirty="0"/>
              <a:t>It is time for changes in the analysis of whole effluent toxicity data. </a:t>
            </a:r>
            <a:r>
              <a:rPr lang="en-US" sz="2000" dirty="0" err="1" smtClean="0"/>
              <a:t>Integr</a:t>
            </a:r>
            <a:r>
              <a:rPr lang="en-US" sz="2000" dirty="0" smtClean="0"/>
              <a:t>.  Environ. Assess. </a:t>
            </a:r>
            <a:r>
              <a:rPr lang="en-US" sz="2000" dirty="0" err="1" smtClean="0"/>
              <a:t>Manag</a:t>
            </a:r>
            <a:r>
              <a:rPr lang="en-US" sz="2000" dirty="0" smtClean="0"/>
              <a:t>. </a:t>
            </a:r>
            <a:r>
              <a:rPr lang="en-US" sz="2000" dirty="0"/>
              <a:t>8:351-358.</a:t>
            </a:r>
          </a:p>
          <a:p>
            <a:r>
              <a:rPr lang="en-US" sz="2000" dirty="0"/>
              <a:t>Zheng L, Diamond J, Denton D. 2013. </a:t>
            </a:r>
            <a:r>
              <a:rPr lang="en-US" sz="2000" i="1" dirty="0"/>
              <a:t>Evaluation of  Whole  Effluent Toxicity Data Characteristics and Use of Welch’s T-Test in the Test of Significant Toxicity</a:t>
            </a:r>
            <a:r>
              <a:rPr lang="en-US" sz="2000" dirty="0"/>
              <a:t>. </a:t>
            </a:r>
            <a:r>
              <a:rPr lang="en-US" sz="2000" dirty="0" smtClean="0"/>
              <a:t>Environ. Toxicol. Chem. </a:t>
            </a:r>
            <a:r>
              <a:rPr lang="en-US" sz="2000" dirty="0"/>
              <a:t>32:468-474.</a:t>
            </a:r>
          </a:p>
          <a:p>
            <a:r>
              <a:rPr lang="en-US" sz="2000" dirty="0"/>
              <a:t>Diamond J , Denton D, Roberts  J, Zheng L.  2013. </a:t>
            </a:r>
            <a:r>
              <a:rPr lang="en-US" sz="2000" i="1" dirty="0"/>
              <a:t>Evaluation of the test of significant toxicity (TST) for determining the toxicity of effluents and ambient water samples.</a:t>
            </a:r>
            <a:r>
              <a:rPr lang="en-US" sz="2000" dirty="0"/>
              <a:t> </a:t>
            </a:r>
            <a:r>
              <a:rPr lang="en-US" sz="2000" dirty="0" smtClean="0"/>
              <a:t>Environ. Toxicol. Chem. </a:t>
            </a:r>
            <a:r>
              <a:rPr lang="en-US" sz="2000" dirty="0"/>
              <a:t>32:1101-1108.</a:t>
            </a:r>
            <a:endParaRPr lang="en-US" sz="2000" dirty="0" smtClean="0"/>
          </a:p>
        </p:txBody>
      </p:sp>
      <p:sp>
        <p:nvSpPr>
          <p:cNvPr id="22532" name="Slide Number Placeholder 7"/>
          <p:cNvSpPr>
            <a:spLocks noGrp="1"/>
          </p:cNvSpPr>
          <p:nvPr>
            <p:ph type="sldNum" sz="quarter" idx="12"/>
          </p:nvPr>
        </p:nvSpPr>
        <p:spPr>
          <a:noFill/>
        </p:spPr>
        <p:txBody>
          <a:bodyPr/>
          <a:lstStyle/>
          <a:p>
            <a:fld id="{3C328613-2D9F-46B3-AA3A-31E6AAF5EE6C}" type="slidenum">
              <a:rPr lang="en-US" smtClean="0"/>
              <a:pPr/>
              <a:t>37</a:t>
            </a:fld>
            <a:endParaRPr lang="en-US" dirty="0" smtClean="0"/>
          </a:p>
        </p:txBody>
      </p:sp>
      <p:sp>
        <p:nvSpPr>
          <p:cNvPr id="6" name="Title 1"/>
          <p:cNvSpPr txBox="1">
            <a:spLocks/>
          </p:cNvSpPr>
          <p:nvPr/>
        </p:nvSpPr>
        <p:spPr bwMode="auto">
          <a:xfrm>
            <a:off x="1524000" y="152400"/>
            <a:ext cx="6096000" cy="762000"/>
          </a:xfrm>
          <a:prstGeom prst="rect">
            <a:avLst/>
          </a:prstGeom>
          <a:noFill/>
          <a:ln w="9525">
            <a:noFill/>
            <a:miter lim="800000"/>
            <a:headEnd/>
            <a:tailEnd/>
          </a:ln>
          <a:effectLst/>
        </p:spPr>
        <p:txBody>
          <a:bodyPr anchor="ctr" anchorCtr="1"/>
          <a:lstStyle/>
          <a:p>
            <a:pPr algn="ctr" eaLnBrk="1" hangingPunct="1">
              <a:defRPr/>
            </a:pPr>
            <a:r>
              <a:rPr lang="en-US" sz="2800" b="1" kern="0" dirty="0" smtClean="0">
                <a:latin typeface="+mj-lt"/>
                <a:ea typeface="+mj-ea"/>
                <a:cs typeface="+mj-cs"/>
              </a:rPr>
              <a:t>References for WET and TST - 1</a:t>
            </a:r>
            <a:endParaRPr lang="en-US" sz="2800" b="1" kern="0" dirty="0">
              <a:latin typeface="+mj-lt"/>
              <a:ea typeface="+mj-ea"/>
              <a:cs typeface="+mj-cs"/>
            </a:endParaRPr>
          </a:p>
        </p:txBody>
      </p:sp>
    </p:spTree>
    <p:extLst>
      <p:ext uri="{BB962C8B-B14F-4D97-AF65-F5344CB8AC3E}">
        <p14:creationId xmlns:p14="http://schemas.microsoft.com/office/powerpoint/2010/main" val="7024644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p:nvPr>
        </p:nvSpPr>
        <p:spPr>
          <a:xfrm>
            <a:off x="723900" y="864870"/>
            <a:ext cx="7848600" cy="5154930"/>
          </a:xfrm>
        </p:spPr>
        <p:txBody>
          <a:bodyPr/>
          <a:lstStyle/>
          <a:p>
            <a:r>
              <a:rPr lang="en-US" sz="1800" dirty="0"/>
              <a:t>USEPA.  2000.  </a:t>
            </a:r>
            <a:r>
              <a:rPr lang="en-US" sz="1800" i="1" dirty="0"/>
              <a:t>Understanding and accounting for method variability in whole effluent toxicity applications under the National Pollutant Discharge Elimination System Program</a:t>
            </a:r>
            <a:r>
              <a:rPr lang="en-US" sz="1800" dirty="0"/>
              <a:t>.  Denton DL, Fox J, </a:t>
            </a:r>
            <a:r>
              <a:rPr lang="en-US" sz="1800" dirty="0" err="1"/>
              <a:t>Fulk</a:t>
            </a:r>
            <a:r>
              <a:rPr lang="en-US" sz="1800" dirty="0"/>
              <a:t> FA, Greenwald K, Narvaez M, </a:t>
            </a:r>
            <a:r>
              <a:rPr lang="en-US" sz="1800" dirty="0" err="1"/>
              <a:t>Norberg</a:t>
            </a:r>
            <a:r>
              <a:rPr lang="en-US" sz="1800" dirty="0"/>
              <a:t>-King TJ, Phillips L, editors.  Office of Water.  Washington, DC.  EPA/833/R-00/003</a:t>
            </a:r>
            <a:r>
              <a:rPr lang="en-US" sz="1800" dirty="0" smtClean="0"/>
              <a:t>.</a:t>
            </a:r>
          </a:p>
          <a:p>
            <a:r>
              <a:rPr lang="en-US" sz="1400" dirty="0">
                <a:hlinkClick r:id="rId3"/>
              </a:rPr>
              <a:t>http://</a:t>
            </a:r>
            <a:r>
              <a:rPr lang="en-US" sz="1400" dirty="0" smtClean="0">
                <a:hlinkClick r:id="rId3"/>
              </a:rPr>
              <a:t>cfpub.epa.gov/npdes/docs.cfm?view=allprog&amp;program_id=45&amp;sort=date_published</a:t>
            </a:r>
            <a:endParaRPr lang="en-US" sz="1400" dirty="0" smtClean="0"/>
          </a:p>
          <a:p>
            <a:r>
              <a:rPr lang="en-US" sz="1400" dirty="0">
                <a:hlinkClick r:id="rId4"/>
              </a:rPr>
              <a:t>http://</a:t>
            </a:r>
            <a:r>
              <a:rPr lang="en-US" sz="1400" dirty="0" smtClean="0">
                <a:hlinkClick r:id="rId4"/>
              </a:rPr>
              <a:t>www.toxicity.com/pdf/epa2000june.pdf</a:t>
            </a:r>
            <a:endParaRPr lang="en-US" sz="1400" dirty="0" smtClean="0"/>
          </a:p>
          <a:p>
            <a:endParaRPr lang="en-US" sz="1800" dirty="0" smtClean="0"/>
          </a:p>
          <a:p>
            <a:r>
              <a:rPr lang="en-US" sz="1800" dirty="0" smtClean="0"/>
              <a:t>USEPA. </a:t>
            </a:r>
            <a:r>
              <a:rPr lang="en-US" sz="1800" dirty="0"/>
              <a:t>2010. </a:t>
            </a:r>
            <a:r>
              <a:rPr lang="en-US" sz="1800" i="1" dirty="0"/>
              <a:t>National pollutant discharge elimination system test of significant toxicity technical document. </a:t>
            </a:r>
            <a:r>
              <a:rPr lang="en-US" sz="1800" dirty="0"/>
              <a:t> EPA/833-R-10-004. U.S. Environmental Protection Agency, Office of Environmental Management, Washington, DC</a:t>
            </a:r>
            <a:r>
              <a:rPr lang="en-US" sz="1800" dirty="0" smtClean="0"/>
              <a:t>.</a:t>
            </a:r>
          </a:p>
          <a:p>
            <a:r>
              <a:rPr lang="en-US" sz="1400" dirty="0">
                <a:hlinkClick r:id="rId5"/>
              </a:rPr>
              <a:t>http://</a:t>
            </a:r>
            <a:r>
              <a:rPr lang="en-US" sz="1400" dirty="0" smtClean="0">
                <a:hlinkClick r:id="rId5"/>
              </a:rPr>
              <a:t>water.epa.gov/polwaste/npdes/basics/upload/wet_final_tst_implementation2010-2.pdf</a:t>
            </a:r>
            <a:endParaRPr lang="en-US" sz="1400" dirty="0"/>
          </a:p>
          <a:p>
            <a:endParaRPr lang="en-US" sz="1800" dirty="0" smtClean="0"/>
          </a:p>
          <a:p>
            <a:r>
              <a:rPr lang="en-US" sz="1800" dirty="0" smtClean="0"/>
              <a:t>State </a:t>
            </a:r>
            <a:r>
              <a:rPr lang="en-US" sz="1800" dirty="0"/>
              <a:t>Water Resources Control Board (SWRCB). 2011. </a:t>
            </a:r>
            <a:r>
              <a:rPr lang="en-US" sz="1800" i="1" dirty="0"/>
              <a:t>Whole Effluent Toxicity Test Drive Analysis of the Test of Significant Toxicity (TST). </a:t>
            </a:r>
            <a:r>
              <a:rPr lang="en-US" sz="1800" dirty="0"/>
              <a:t>  State of California State Water Resources Control Board, Sacramento (CA).  November  2011.</a:t>
            </a:r>
          </a:p>
          <a:p>
            <a:pPr eaLnBrk="1" hangingPunct="1"/>
            <a:endParaRPr lang="en-US" sz="2000" dirty="0" smtClean="0"/>
          </a:p>
        </p:txBody>
      </p:sp>
      <p:sp>
        <p:nvSpPr>
          <p:cNvPr id="22532" name="Slide Number Placeholder 7"/>
          <p:cNvSpPr>
            <a:spLocks noGrp="1"/>
          </p:cNvSpPr>
          <p:nvPr>
            <p:ph type="sldNum" sz="quarter" idx="12"/>
          </p:nvPr>
        </p:nvSpPr>
        <p:spPr>
          <a:noFill/>
        </p:spPr>
        <p:txBody>
          <a:bodyPr/>
          <a:lstStyle/>
          <a:p>
            <a:fld id="{3C328613-2D9F-46B3-AA3A-31E6AAF5EE6C}" type="slidenum">
              <a:rPr lang="en-US" smtClean="0"/>
              <a:pPr/>
              <a:t>38</a:t>
            </a:fld>
            <a:endParaRPr lang="en-US" dirty="0" smtClean="0"/>
          </a:p>
        </p:txBody>
      </p:sp>
      <p:sp>
        <p:nvSpPr>
          <p:cNvPr id="5" name="Title 1"/>
          <p:cNvSpPr txBox="1">
            <a:spLocks/>
          </p:cNvSpPr>
          <p:nvPr/>
        </p:nvSpPr>
        <p:spPr bwMode="auto">
          <a:xfrm>
            <a:off x="1524000" y="152400"/>
            <a:ext cx="6096000" cy="712470"/>
          </a:xfrm>
          <a:prstGeom prst="rect">
            <a:avLst/>
          </a:prstGeom>
          <a:noFill/>
          <a:ln w="9525">
            <a:noFill/>
            <a:miter lim="800000"/>
            <a:headEnd/>
            <a:tailEnd/>
          </a:ln>
          <a:effectLst/>
        </p:spPr>
        <p:txBody>
          <a:bodyPr anchor="ctr" anchorCtr="1"/>
          <a:lstStyle/>
          <a:p>
            <a:pPr algn="ctr" eaLnBrk="1" hangingPunct="1">
              <a:defRPr/>
            </a:pPr>
            <a:r>
              <a:rPr lang="en-US" sz="2800" b="1" kern="0" dirty="0" smtClean="0">
                <a:latin typeface="+mj-lt"/>
                <a:ea typeface="+mj-ea"/>
                <a:cs typeface="+mj-cs"/>
              </a:rPr>
              <a:t>References for WET and TST - 2</a:t>
            </a:r>
            <a:endParaRPr lang="en-US" sz="2800" b="1" kern="0" dirty="0">
              <a:latin typeface="+mj-lt"/>
              <a:ea typeface="+mj-ea"/>
              <a:cs typeface="+mj-cs"/>
            </a:endParaRPr>
          </a:p>
        </p:txBody>
      </p:sp>
    </p:spTree>
    <p:extLst>
      <p:ext uri="{BB962C8B-B14F-4D97-AF65-F5344CB8AC3E}">
        <p14:creationId xmlns:p14="http://schemas.microsoft.com/office/powerpoint/2010/main" val="1430218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81000"/>
            <a:ext cx="7620000" cy="990600"/>
          </a:xfrm>
        </p:spPr>
        <p:txBody>
          <a:bodyPr/>
          <a:lstStyle/>
          <a:p>
            <a:r>
              <a:rPr lang="en-US" altLang="en-US" dirty="0"/>
              <a:t>NPDES permit program </a:t>
            </a:r>
            <a:r>
              <a:rPr lang="en-US" altLang="en-US" dirty="0" smtClean="0"/>
              <a:t>and WET</a:t>
            </a:r>
            <a:endParaRPr lang="en-US" dirty="0"/>
          </a:p>
        </p:txBody>
      </p:sp>
      <p:sp>
        <p:nvSpPr>
          <p:cNvPr id="7" name="Content Placeholder 6"/>
          <p:cNvSpPr>
            <a:spLocks noGrp="1"/>
          </p:cNvSpPr>
          <p:nvPr>
            <p:ph sz="half" idx="2"/>
          </p:nvPr>
        </p:nvSpPr>
        <p:spPr>
          <a:xfrm>
            <a:off x="838200" y="1524000"/>
            <a:ext cx="4191000" cy="4876800"/>
          </a:xfrm>
        </p:spPr>
        <p:txBody>
          <a:bodyPr/>
          <a:lstStyle/>
          <a:p>
            <a:r>
              <a:rPr lang="en-US" altLang="en-US" sz="2800" dirty="0" smtClean="0"/>
              <a:t>NPDES (national </a:t>
            </a:r>
            <a:r>
              <a:rPr lang="en-US" altLang="en-US" sz="2800" dirty="0"/>
              <a:t>pollutant discharge elimination system): point sources</a:t>
            </a:r>
            <a:endParaRPr lang="en-US" sz="2800" dirty="0" smtClean="0"/>
          </a:p>
          <a:p>
            <a:r>
              <a:rPr lang="en-US" sz="2800" dirty="0" smtClean="0"/>
              <a:t>WET (whole effluent toxicity) or WEA (Whole Effluent Assessment)</a:t>
            </a:r>
            <a:endParaRPr lang="en-US" sz="2800" dirty="0"/>
          </a:p>
        </p:txBody>
      </p:sp>
      <p:sp>
        <p:nvSpPr>
          <p:cNvPr id="2" name="Slide Number Placeholder 1"/>
          <p:cNvSpPr>
            <a:spLocks noGrp="1"/>
          </p:cNvSpPr>
          <p:nvPr>
            <p:ph type="sldNum" sz="quarter" idx="12"/>
          </p:nvPr>
        </p:nvSpPr>
        <p:spPr/>
        <p:txBody>
          <a:bodyPr/>
          <a:lstStyle/>
          <a:p>
            <a:pPr>
              <a:defRPr/>
            </a:pPr>
            <a:fld id="{633AD7DD-8889-40EE-AB37-66A654BC2EEA}" type="slidenum">
              <a:rPr lang="en-US" smtClean="0"/>
              <a:pPr>
                <a:defRPr/>
              </a:pPr>
              <a:t>3</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19200"/>
            <a:ext cx="3687711"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14400" y="5661991"/>
            <a:ext cx="3250178" cy="954107"/>
          </a:xfrm>
          <a:prstGeom prst="rect">
            <a:avLst/>
          </a:prstGeom>
          <a:solidFill>
            <a:srgbClr val="002060"/>
          </a:solidFill>
        </p:spPr>
        <p:txBody>
          <a:bodyPr wrap="square" rtlCol="0">
            <a:spAutoFit/>
          </a:bodyPr>
          <a:lstStyle/>
          <a:p>
            <a:r>
              <a:rPr lang="en-US" sz="1400" dirty="0" smtClean="0">
                <a:solidFill>
                  <a:schemeClr val="bg1"/>
                </a:solidFill>
              </a:rPr>
              <a:t>Note:  WET outside of North America  is also variously known as Direct Toxicity Assessment (UK) or Whole Effluent Assessment (WEA)</a:t>
            </a:r>
            <a:endParaRPr lang="en-US" sz="1400" dirty="0">
              <a:solidFill>
                <a:schemeClr val="bg1"/>
              </a:solidFill>
            </a:endParaRP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6711" y="4876800"/>
            <a:ext cx="1752600" cy="186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701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609600"/>
            <a:ext cx="77724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026CB6"/>
                </a:solidFill>
                <a:effectLst>
                  <a:outerShdw blurRad="38100" dist="38100" dir="2700000" algn="tl">
                    <a:srgbClr val="000000">
                      <a:alpha val="43137"/>
                    </a:srgbClr>
                  </a:outerShdw>
                </a:effectLst>
                <a:latin typeface="Times New Roman" pitchFamily="18" charset="0"/>
                <a:cs typeface="Times New Roman" pitchFamily="18" charset="0"/>
              </a:rPr>
              <a:t>Effluent Compliance Monitoring </a:t>
            </a:r>
          </a:p>
          <a:p>
            <a:r>
              <a:rPr lang="en-US" dirty="0" smtClean="0">
                <a:solidFill>
                  <a:srgbClr val="026CB6"/>
                </a:solidFill>
                <a:effectLst>
                  <a:outerShdw blurRad="38100" dist="38100" dir="2700000" algn="tl">
                    <a:srgbClr val="000000">
                      <a:alpha val="43137"/>
                    </a:srgbClr>
                  </a:outerShdw>
                </a:effectLst>
                <a:latin typeface="Times New Roman" pitchFamily="18" charset="0"/>
                <a:cs typeface="Times New Roman" pitchFamily="18" charset="0"/>
              </a:rPr>
              <a:t>in the U.S.</a:t>
            </a:r>
            <a:endParaRPr lang="en-US" dirty="0">
              <a:solidFill>
                <a:srgbClr val="026CB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Slide Number Placeholder 1"/>
          <p:cNvSpPr>
            <a:spLocks noGrp="1"/>
          </p:cNvSpPr>
          <p:nvPr>
            <p:ph type="sldNum" sz="quarter" idx="10"/>
          </p:nvPr>
        </p:nvSpPr>
        <p:spPr>
          <a:prstGeom prst="rect">
            <a:avLst/>
          </a:prstGeom>
        </p:spPr>
        <p:txBody>
          <a:bodyPr/>
          <a:lstStyle/>
          <a:p>
            <a:fld id="{D6046D9C-0A24-4D9A-AA12-8F07431ABD62}" type="slidenum">
              <a:rPr lang="en-US" smtClean="0"/>
              <a:t>4</a:t>
            </a:fld>
            <a:endParaRPr lang="en-US"/>
          </a:p>
        </p:txBody>
      </p:sp>
      <p:pic>
        <p:nvPicPr>
          <p:cNvPr id="7" name="Picture 5" descr="kelp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287" y="1524000"/>
            <a:ext cx="1866430" cy="1272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a:spLocks noChangeArrowheads="1"/>
          </p:cNvSpPr>
          <p:nvPr/>
        </p:nvSpPr>
        <p:spPr bwMode="auto">
          <a:xfrm>
            <a:off x="7040590" y="2796199"/>
            <a:ext cx="1399823" cy="42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0000"/>
                </a:solidFill>
                <a:effectLst/>
                <a:uLnTx/>
                <a:uFillTx/>
              </a:rPr>
              <a:t>Giant kelp sporophyte</a:t>
            </a:r>
          </a:p>
        </p:txBody>
      </p:sp>
      <p:pic>
        <p:nvPicPr>
          <p:cNvPr id="9" name="Picture 3" descr="cer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3432" y="3352832"/>
            <a:ext cx="1981200" cy="131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p:cNvSpPr>
            <a:spLocks noChangeArrowheads="1"/>
          </p:cNvSpPr>
          <p:nvPr/>
        </p:nvSpPr>
        <p:spPr bwMode="auto">
          <a:xfrm>
            <a:off x="7057458" y="4657737"/>
            <a:ext cx="1616259" cy="42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0000"/>
                </a:solidFill>
                <a:effectLst/>
                <a:uLnTx/>
                <a:uFillTx/>
              </a:rPr>
              <a:t>Ceriodaphnia</a:t>
            </a:r>
          </a:p>
        </p:txBody>
      </p:sp>
      <p:pic>
        <p:nvPicPr>
          <p:cNvPr id="11" name="Picture 5" descr="P_promel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1298" y="5128601"/>
            <a:ext cx="2254102" cy="104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ChangeArrowheads="1"/>
          </p:cNvSpPr>
          <p:nvPr/>
        </p:nvSpPr>
        <p:spPr bwMode="auto">
          <a:xfrm>
            <a:off x="6858000" y="6127656"/>
            <a:ext cx="1826963" cy="42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0000"/>
                </a:solidFill>
                <a:effectLst/>
                <a:uLnTx/>
                <a:uFillTx/>
              </a:rPr>
              <a:t>Fathead minnow</a:t>
            </a:r>
          </a:p>
        </p:txBody>
      </p:sp>
      <p:grpSp>
        <p:nvGrpSpPr>
          <p:cNvPr id="13" name="Group 12"/>
          <p:cNvGrpSpPr/>
          <p:nvPr/>
        </p:nvGrpSpPr>
        <p:grpSpPr>
          <a:xfrm>
            <a:off x="0" y="1905000"/>
            <a:ext cx="6248400" cy="4038600"/>
            <a:chOff x="685800" y="2156460"/>
            <a:chExt cx="7696200" cy="4396740"/>
          </a:xfrm>
        </p:grpSpPr>
        <p:sp>
          <p:nvSpPr>
            <p:cNvPr id="14" name="Oval 13"/>
            <p:cNvSpPr/>
            <p:nvPr/>
          </p:nvSpPr>
          <p:spPr>
            <a:xfrm>
              <a:off x="3352801" y="2628900"/>
              <a:ext cx="2743200" cy="24003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Effluent Compliance</a:t>
              </a:r>
              <a:endParaRPr lang="en-US" sz="1600" b="1" dirty="0"/>
            </a:p>
          </p:txBody>
        </p:sp>
        <p:cxnSp>
          <p:nvCxnSpPr>
            <p:cNvPr id="15" name="Straight Connector 14"/>
            <p:cNvCxnSpPr/>
            <p:nvPr/>
          </p:nvCxnSpPr>
          <p:spPr>
            <a:xfrm flipV="1">
              <a:off x="6021985" y="3030574"/>
              <a:ext cx="607415" cy="339652"/>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2819400" y="3000375"/>
              <a:ext cx="609600" cy="40005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709160" y="5029200"/>
              <a:ext cx="0" cy="6096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533775" y="5638800"/>
              <a:ext cx="25146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Rectangle 3"/>
            <p:cNvSpPr txBox="1">
              <a:spLocks noChangeArrowheads="1"/>
            </p:cNvSpPr>
            <p:nvPr/>
          </p:nvSpPr>
          <p:spPr>
            <a:xfrm>
              <a:off x="3276600" y="5848350"/>
              <a:ext cx="2613660" cy="4953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buClr>
                  <a:schemeClr val="bg1"/>
                </a:buClr>
              </a:pPr>
              <a:r>
                <a:rPr lang="en-US" sz="1600" b="1" dirty="0" smtClean="0">
                  <a:solidFill>
                    <a:schemeClr val="tx1"/>
                  </a:solidFill>
                  <a:latin typeface="Times New Roman" pitchFamily="18" charset="0"/>
                  <a:cs typeface="Times New Roman" pitchFamily="18" charset="0"/>
                </a:rPr>
                <a:t>WET Testing</a:t>
              </a:r>
            </a:p>
          </p:txBody>
        </p:sp>
        <p:sp>
          <p:nvSpPr>
            <p:cNvPr id="20" name="Oval 19"/>
            <p:cNvSpPr/>
            <p:nvPr/>
          </p:nvSpPr>
          <p:spPr>
            <a:xfrm>
              <a:off x="914400" y="2164080"/>
              <a:ext cx="2286000" cy="914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Rectangle 3"/>
            <p:cNvSpPr txBox="1">
              <a:spLocks noChangeArrowheads="1"/>
            </p:cNvSpPr>
            <p:nvPr/>
          </p:nvSpPr>
          <p:spPr>
            <a:xfrm>
              <a:off x="685800" y="2209800"/>
              <a:ext cx="2333625"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buClr>
                  <a:schemeClr val="bg1"/>
                </a:buClr>
              </a:pPr>
              <a:r>
                <a:rPr lang="en-US" sz="1600" b="1" dirty="0" smtClean="0">
                  <a:solidFill>
                    <a:schemeClr val="bg1"/>
                  </a:solidFill>
                  <a:latin typeface="Times New Roman" pitchFamily="18" charset="0"/>
                  <a:cs typeface="Times New Roman" pitchFamily="18" charset="0"/>
                </a:rPr>
                <a:t>Biological Assessment</a:t>
              </a:r>
            </a:p>
          </p:txBody>
        </p:sp>
        <p:sp>
          <p:nvSpPr>
            <p:cNvPr id="22" name="Oval 21"/>
            <p:cNvSpPr/>
            <p:nvPr/>
          </p:nvSpPr>
          <p:spPr>
            <a:xfrm>
              <a:off x="6096000" y="2156460"/>
              <a:ext cx="22860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3"/>
            <p:cNvSpPr txBox="1">
              <a:spLocks noChangeArrowheads="1"/>
            </p:cNvSpPr>
            <p:nvPr/>
          </p:nvSpPr>
          <p:spPr>
            <a:xfrm>
              <a:off x="6042660" y="2213610"/>
              <a:ext cx="2105023" cy="106299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buClr>
                  <a:schemeClr val="bg1"/>
                </a:buClr>
              </a:pPr>
              <a:r>
                <a:rPr lang="en-US" sz="1600" b="1" dirty="0" smtClean="0">
                  <a:solidFill>
                    <a:schemeClr val="bg1"/>
                  </a:solidFill>
                  <a:latin typeface="Times New Roman" pitchFamily="18" charset="0"/>
                  <a:cs typeface="Times New Roman" pitchFamily="18" charset="0"/>
                </a:rPr>
                <a:t>Chemical Monitoring</a:t>
              </a:r>
            </a:p>
          </p:txBody>
        </p:sp>
      </p:grpSp>
    </p:spTree>
    <p:extLst>
      <p:ext uri="{BB962C8B-B14F-4D97-AF65-F5344CB8AC3E}">
        <p14:creationId xmlns:p14="http://schemas.microsoft.com/office/powerpoint/2010/main" val="1595373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24213"/>
            <a:ext cx="7380163" cy="553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a:xfrm>
            <a:off x="696686" y="152400"/>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3F69"/>
                </a:solidFill>
                <a:effectLst>
                  <a:outerShdw blurRad="38100" dist="38100" dir="2700000" algn="tl">
                    <a:srgbClr val="000000">
                      <a:alpha val="43137"/>
                    </a:srgbClr>
                  </a:outerShdw>
                </a:effectLst>
                <a:latin typeface="Times New Roman" pitchFamily="18" charset="0"/>
                <a:cs typeface="Times New Roman" pitchFamily="18" charset="0"/>
              </a:rPr>
              <a:t>The Process</a:t>
            </a:r>
            <a:endParaRPr lang="en-US" sz="4000" b="1" dirty="0">
              <a:solidFill>
                <a:srgbClr val="003F6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Slide Number Placeholder 1"/>
          <p:cNvSpPr>
            <a:spLocks noGrp="1"/>
          </p:cNvSpPr>
          <p:nvPr>
            <p:ph type="sldNum" sz="quarter" idx="10"/>
          </p:nvPr>
        </p:nvSpPr>
        <p:spPr>
          <a:prstGeom prst="rect">
            <a:avLst/>
          </a:prstGeom>
        </p:spPr>
        <p:txBody>
          <a:bodyPr/>
          <a:lstStyle/>
          <a:p>
            <a:fld id="{D6046D9C-0A24-4D9A-AA12-8F07431ABD62}" type="slidenum">
              <a:rPr lang="en-US" smtClean="0"/>
              <a:t>5</a:t>
            </a:fld>
            <a:endParaRPr lang="en-US"/>
          </a:p>
        </p:txBody>
      </p:sp>
    </p:spTree>
    <p:extLst>
      <p:ext uri="{BB962C8B-B14F-4D97-AF65-F5344CB8AC3E}">
        <p14:creationId xmlns:p14="http://schemas.microsoft.com/office/powerpoint/2010/main" val="265881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52600" y="228600"/>
            <a:ext cx="5715000" cy="640080"/>
          </a:xfrm>
        </p:spPr>
        <p:txBody>
          <a:bodyPr/>
          <a:lstStyle/>
          <a:p>
            <a:pPr algn="ctr" eaLnBrk="1" hangingPunct="1">
              <a:defRPr/>
            </a:pPr>
            <a:r>
              <a:rPr lang="en-US" sz="3200" b="1" dirty="0" smtClean="0">
                <a:solidFill>
                  <a:srgbClr val="002060"/>
                </a:solidFill>
                <a:cs typeface="Arial" pitchFamily="34" charset="0"/>
              </a:rPr>
              <a:t>Water samples tested</a:t>
            </a:r>
          </a:p>
        </p:txBody>
      </p:sp>
      <p:sp>
        <p:nvSpPr>
          <p:cNvPr id="7171" name="Content Placeholder 2"/>
          <p:cNvSpPr>
            <a:spLocks noGrp="1"/>
          </p:cNvSpPr>
          <p:nvPr>
            <p:ph idx="1"/>
          </p:nvPr>
        </p:nvSpPr>
        <p:spPr>
          <a:xfrm>
            <a:off x="228600" y="868680"/>
            <a:ext cx="8763000" cy="5233988"/>
          </a:xfrm>
        </p:spPr>
        <p:txBody>
          <a:bodyPr/>
          <a:lstStyle/>
          <a:p>
            <a:pPr>
              <a:spcBef>
                <a:spcPts val="0"/>
              </a:spcBef>
              <a:spcAft>
                <a:spcPts val="1200"/>
              </a:spcAft>
            </a:pPr>
            <a:r>
              <a:rPr lang="en-US" u="sng" dirty="0" smtClean="0">
                <a:latin typeface="Arial" pitchFamily="34" charset="0"/>
                <a:cs typeface="Arial" pitchFamily="34" charset="0"/>
              </a:rPr>
              <a:t>“Ambient”:</a:t>
            </a:r>
            <a:r>
              <a:rPr lang="en-US" dirty="0" smtClean="0">
                <a:latin typeface="Arial" pitchFamily="34" charset="0"/>
                <a:cs typeface="Arial" pitchFamily="34" charset="0"/>
              </a:rPr>
              <a:t> Stormwater &amp; Receiving </a:t>
            </a:r>
            <a:r>
              <a:rPr lang="en-US" dirty="0">
                <a:latin typeface="Arial" pitchFamily="34" charset="0"/>
                <a:cs typeface="Arial" pitchFamily="34" charset="0"/>
              </a:rPr>
              <a:t>Water (i.e., stream, river) </a:t>
            </a:r>
            <a:endParaRPr lang="en-US" dirty="0" smtClean="0">
              <a:latin typeface="Arial" pitchFamily="34" charset="0"/>
              <a:cs typeface="Arial" pitchFamily="34" charset="0"/>
            </a:endParaRPr>
          </a:p>
          <a:p>
            <a:pPr lvl="1">
              <a:spcBef>
                <a:spcPts val="0"/>
              </a:spcBef>
              <a:spcAft>
                <a:spcPts val="1200"/>
              </a:spcAft>
            </a:pPr>
            <a:r>
              <a:rPr lang="en-US" dirty="0" smtClean="0">
                <a:latin typeface="Arial" pitchFamily="34" charset="0"/>
                <a:cs typeface="Arial" pitchFamily="34" charset="0"/>
              </a:rPr>
              <a:t> sample tested </a:t>
            </a:r>
            <a:r>
              <a:rPr lang="en-US" dirty="0">
                <a:latin typeface="Arial" pitchFamily="34" charset="0"/>
                <a:cs typeface="Arial" pitchFamily="34" charset="0"/>
              </a:rPr>
              <a:t>at 100% (undiluted</a:t>
            </a:r>
            <a:r>
              <a:rPr lang="en-US" dirty="0" smtClean="0">
                <a:latin typeface="Arial" pitchFamily="34" charset="0"/>
                <a:cs typeface="Arial" pitchFamily="34" charset="0"/>
              </a:rPr>
              <a:t>); two-concentration test (sample plus control)</a:t>
            </a:r>
          </a:p>
          <a:p>
            <a:pPr marL="168275" lvl="3" indent="-168275">
              <a:spcBef>
                <a:spcPts val="1200"/>
              </a:spcBef>
              <a:spcAft>
                <a:spcPts val="1200"/>
              </a:spcAft>
              <a:buSzPct val="90000"/>
              <a:buFont typeface="Times" pitchFamily="1" charset="0"/>
              <a:buChar char="•"/>
            </a:pPr>
            <a:r>
              <a:rPr lang="en-US" u="sng" dirty="0" smtClean="0">
                <a:latin typeface="Arial" pitchFamily="34" charset="0"/>
                <a:cs typeface="Arial" pitchFamily="34" charset="0"/>
              </a:rPr>
              <a:t>Effluent</a:t>
            </a:r>
            <a:r>
              <a:rPr lang="en-US" dirty="0" smtClean="0">
                <a:latin typeface="Arial" pitchFamily="34" charset="0"/>
                <a:cs typeface="Arial" pitchFamily="34" charset="0"/>
              </a:rPr>
              <a:t> samples: multi-concentration test (dilution series)</a:t>
            </a:r>
            <a:endParaRPr lang="en-US" i="0" dirty="0" smtClean="0">
              <a:latin typeface="Arial" pitchFamily="34" charset="0"/>
              <a:cs typeface="Arial" pitchFamily="34" charset="0"/>
            </a:endParaRPr>
          </a:p>
          <a:p>
            <a:pPr lvl="1">
              <a:spcBef>
                <a:spcPts val="0"/>
              </a:spcBef>
              <a:spcAft>
                <a:spcPts val="1200"/>
              </a:spcAft>
            </a:pPr>
            <a:r>
              <a:rPr lang="en-US" dirty="0" smtClean="0">
                <a:latin typeface="Arial" pitchFamily="34" charset="0"/>
                <a:cs typeface="Arial" pitchFamily="34" charset="0"/>
              </a:rPr>
              <a:t> e.g</a:t>
            </a:r>
            <a:r>
              <a:rPr lang="en-US" dirty="0">
                <a:latin typeface="Arial" pitchFamily="34" charset="0"/>
                <a:cs typeface="Arial" pitchFamily="34" charset="0"/>
              </a:rPr>
              <a:t>. 100%, 75%, 50%, 25%, 12.5%, and control, 0%</a:t>
            </a:r>
            <a:r>
              <a:rPr lang="en-US" dirty="0" smtClean="0">
                <a:latin typeface="Arial" pitchFamily="34" charset="0"/>
                <a:cs typeface="Arial" pitchFamily="34" charset="0"/>
              </a:rPr>
              <a:t> </a:t>
            </a:r>
          </a:p>
          <a:p>
            <a:pPr lvl="1">
              <a:spcBef>
                <a:spcPts val="0"/>
              </a:spcBef>
              <a:spcAft>
                <a:spcPts val="1200"/>
              </a:spcAft>
            </a:pPr>
            <a:r>
              <a:rPr lang="en-US" dirty="0" smtClean="0">
                <a:latin typeface="Arial" pitchFamily="34" charset="0"/>
                <a:cs typeface="Arial" pitchFamily="34" charset="0"/>
              </a:rPr>
              <a:t>Effluent discharge permit identifies “in-stream waste concentration” = “IWC”</a:t>
            </a:r>
          </a:p>
          <a:p>
            <a:pPr lvl="1">
              <a:spcBef>
                <a:spcPts val="0"/>
              </a:spcBef>
              <a:spcAft>
                <a:spcPts val="1200"/>
              </a:spcAft>
            </a:pPr>
            <a:r>
              <a:rPr lang="en-US" dirty="0">
                <a:latin typeface="Arial" pitchFamily="34" charset="0"/>
                <a:cs typeface="Arial" pitchFamily="34" charset="0"/>
              </a:rPr>
              <a:t>Middle dilution should be the IWC (unless </a:t>
            </a:r>
            <a:r>
              <a:rPr lang="en-US" dirty="0" smtClean="0">
                <a:latin typeface="Arial" pitchFamily="34" charset="0"/>
                <a:cs typeface="Arial" pitchFamily="34" charset="0"/>
              </a:rPr>
              <a:t>IWC </a:t>
            </a:r>
            <a:r>
              <a:rPr lang="en-US" dirty="0">
                <a:latin typeface="Arial" pitchFamily="34" charset="0"/>
                <a:cs typeface="Arial" pitchFamily="34" charset="0"/>
              </a:rPr>
              <a:t>is 100%)</a:t>
            </a:r>
          </a:p>
          <a:p>
            <a:pPr lvl="1">
              <a:spcBef>
                <a:spcPts val="0"/>
              </a:spcBef>
              <a:spcAft>
                <a:spcPts val="1200"/>
              </a:spcAft>
            </a:pPr>
            <a:r>
              <a:rPr lang="en-US" dirty="0" smtClean="0">
                <a:latin typeface="Arial" pitchFamily="34" charset="0"/>
                <a:cs typeface="Arial" pitchFamily="34" charset="0"/>
              </a:rPr>
              <a:t>Toxicity should not occur at concentrations ≤ IWC; IWC is </a:t>
            </a:r>
            <a:r>
              <a:rPr lang="en-US" dirty="0">
                <a:latin typeface="Arial" pitchFamily="34" charset="0"/>
                <a:cs typeface="Arial" pitchFamily="34" charset="0"/>
              </a:rPr>
              <a:t>site </a:t>
            </a:r>
            <a:r>
              <a:rPr lang="en-US" dirty="0" smtClean="0">
                <a:latin typeface="Arial" pitchFamily="34" charset="0"/>
                <a:cs typeface="Arial" pitchFamily="34" charset="0"/>
              </a:rPr>
              <a:t>specific. </a:t>
            </a:r>
            <a:endParaRPr lang="en-US" sz="800" dirty="0" smtClean="0">
              <a:latin typeface="Arial" pitchFamily="34" charset="0"/>
              <a:cs typeface="Arial" pitchFamily="34" charset="0"/>
            </a:endParaRPr>
          </a:p>
        </p:txBody>
      </p:sp>
      <p:sp>
        <p:nvSpPr>
          <p:cNvPr id="15364" name="Slide Number Placeholder 3"/>
          <p:cNvSpPr>
            <a:spLocks noGrp="1"/>
          </p:cNvSpPr>
          <p:nvPr>
            <p:ph type="sldNum" sz="quarter" idx="12"/>
          </p:nvPr>
        </p:nvSpPr>
        <p:spPr bwMode="auto">
          <a:ln>
            <a:miter lim="800000"/>
            <a:headEnd/>
            <a:tailEnd/>
          </a:ln>
        </p:spPr>
        <p:txBody>
          <a:bodyPr wrap="square" lIns="91440" tIns="45720" rIns="91440" bIns="45720" numCol="1" anchor="t" anchorCtr="0" compatLnSpc="1">
            <a:prstTxWarp prst="textNoShape">
              <a:avLst/>
            </a:prstTxWarp>
          </a:bodyPr>
          <a:lstStyle/>
          <a:p>
            <a:pPr>
              <a:defRPr/>
            </a:pPr>
            <a:fld id="{476A15B9-AB19-44CB-9425-4591D96D0448}" type="slidenum">
              <a:rPr lang="en-US"/>
              <a:pPr>
                <a:defRPr/>
              </a:pPr>
              <a:t>6</a:t>
            </a:fld>
            <a:endParaRPr lang="en-US" dirty="0"/>
          </a:p>
        </p:txBody>
      </p:sp>
    </p:spTree>
    <p:extLst>
      <p:ext uri="{BB962C8B-B14F-4D97-AF65-F5344CB8AC3E}">
        <p14:creationId xmlns:p14="http://schemas.microsoft.com/office/powerpoint/2010/main" val="346155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76400" y="304800"/>
            <a:ext cx="5715000" cy="640080"/>
          </a:xfrm>
        </p:spPr>
        <p:txBody>
          <a:bodyPr/>
          <a:lstStyle/>
          <a:p>
            <a:pPr algn="ctr" eaLnBrk="1" hangingPunct="1">
              <a:defRPr/>
            </a:pPr>
            <a:r>
              <a:rPr lang="en-US" sz="3200" b="1" dirty="0" smtClean="0">
                <a:solidFill>
                  <a:schemeClr val="tx1"/>
                </a:solidFill>
                <a:cs typeface="Arial" pitchFamily="34" charset="0"/>
              </a:rPr>
              <a:t>Toxicity Tests</a:t>
            </a:r>
          </a:p>
        </p:txBody>
      </p:sp>
      <p:sp>
        <p:nvSpPr>
          <p:cNvPr id="17411" name="Text Box 3"/>
          <p:cNvSpPr txBox="1">
            <a:spLocks noChangeArrowheads="1"/>
          </p:cNvSpPr>
          <p:nvPr/>
        </p:nvSpPr>
        <p:spPr bwMode="auto">
          <a:xfrm>
            <a:off x="457200" y="1194155"/>
            <a:ext cx="7696200" cy="4124206"/>
          </a:xfrm>
          <a:prstGeom prst="rect">
            <a:avLst/>
          </a:prstGeom>
          <a:noFill/>
          <a:ln w="9525">
            <a:noFill/>
            <a:miter lim="800000"/>
            <a:headEnd/>
            <a:tailEnd/>
          </a:ln>
        </p:spPr>
        <p:txBody>
          <a:bodyPr wrap="square">
            <a:spAutoFit/>
          </a:bodyPr>
          <a:lstStyle/>
          <a:p>
            <a:pPr marL="342900" indent="-342900" eaLnBrk="1" hangingPunct="1">
              <a:spcAft>
                <a:spcPts val="1200"/>
              </a:spcAft>
              <a:buSzPct val="150000"/>
              <a:buFont typeface="Arial" panose="020B0604020202020204" pitchFamily="34" charset="0"/>
              <a:buChar char="•"/>
              <a:tabLst>
                <a:tab pos="457200" algn="l"/>
              </a:tabLst>
              <a:defRPr/>
            </a:pPr>
            <a:r>
              <a:rPr lang="en-US" dirty="0" smtClean="0">
                <a:latin typeface="Arial" pitchFamily="34" charset="0"/>
                <a:cs typeface="Arial" pitchFamily="34" charset="0"/>
              </a:rPr>
              <a:t>Acute Tests: lethal concentrations </a:t>
            </a:r>
          </a:p>
          <a:p>
            <a:pPr marL="800100" lvl="1" indent="-342900" eaLnBrk="1" hangingPunct="1">
              <a:spcAft>
                <a:spcPts val="1200"/>
              </a:spcAft>
              <a:buSzPct val="150000"/>
              <a:buFont typeface="Arial" panose="020B0604020202020204" pitchFamily="34" charset="0"/>
              <a:buChar char="•"/>
              <a:tabLst>
                <a:tab pos="457200" algn="l"/>
              </a:tabLst>
              <a:defRPr/>
            </a:pPr>
            <a:r>
              <a:rPr lang="en-US" dirty="0" smtClean="0">
                <a:latin typeface="Arial" pitchFamily="34" charset="0"/>
                <a:cs typeface="Arial" pitchFamily="34" charset="0"/>
              </a:rPr>
              <a:t>% Survival (LC50)</a:t>
            </a:r>
          </a:p>
          <a:p>
            <a:pPr marL="342900" indent="-342900" eaLnBrk="1" hangingPunct="1">
              <a:spcAft>
                <a:spcPts val="1200"/>
              </a:spcAft>
              <a:buSzPct val="150000"/>
              <a:buFont typeface="Arial" panose="020B0604020202020204" pitchFamily="34" charset="0"/>
              <a:buChar char="•"/>
              <a:tabLst>
                <a:tab pos="457200" algn="l"/>
              </a:tabLst>
              <a:defRPr/>
            </a:pPr>
            <a:r>
              <a:rPr lang="en-US" dirty="0" smtClean="0">
                <a:latin typeface="Arial" pitchFamily="34" charset="0"/>
                <a:cs typeface="Arial" pitchFamily="34" charset="0"/>
              </a:rPr>
              <a:t>Chronic Tests: p</a:t>
            </a:r>
            <a:r>
              <a:rPr lang="en-US" dirty="0" smtClean="0"/>
              <a:t>redictive </a:t>
            </a:r>
            <a:r>
              <a:rPr lang="en-US" dirty="0"/>
              <a:t>of full life cycle </a:t>
            </a:r>
            <a:r>
              <a:rPr lang="en-US" dirty="0" smtClean="0"/>
              <a:t>effects</a:t>
            </a:r>
            <a:endParaRPr lang="en-US" b="1" dirty="0" smtClean="0">
              <a:latin typeface="Arial" pitchFamily="34" charset="0"/>
              <a:cs typeface="Arial" pitchFamily="34" charset="0"/>
            </a:endParaRPr>
          </a:p>
          <a:p>
            <a:pPr marL="914400" indent="-457200" eaLnBrk="1" hangingPunct="1">
              <a:spcAft>
                <a:spcPts val="1200"/>
              </a:spcAft>
              <a:buSzPct val="150000"/>
              <a:buFont typeface="Arial" pitchFamily="34" charset="0"/>
              <a:buChar char="•"/>
              <a:defRPr/>
            </a:pPr>
            <a:r>
              <a:rPr lang="en-US" dirty="0">
                <a:latin typeface="Arial" pitchFamily="34" charset="0"/>
                <a:cs typeface="Arial" pitchFamily="34" charset="0"/>
              </a:rPr>
              <a:t>Biological </a:t>
            </a:r>
            <a:r>
              <a:rPr lang="en-US" dirty="0" smtClean="0">
                <a:latin typeface="Arial" pitchFamily="34" charset="0"/>
                <a:cs typeface="Arial" pitchFamily="34" charset="0"/>
              </a:rPr>
              <a:t>effects are sublethal (plus survival) </a:t>
            </a:r>
          </a:p>
          <a:p>
            <a:pPr marL="1371600" lvl="1" indent="-457200" eaLnBrk="1" hangingPunct="1">
              <a:spcAft>
                <a:spcPts val="1200"/>
              </a:spcAft>
              <a:buSzPct val="150000"/>
              <a:buFont typeface="Arial" pitchFamily="34" charset="0"/>
              <a:buChar char="•"/>
              <a:defRPr/>
            </a:pPr>
            <a:r>
              <a:rPr lang="en-US" dirty="0" smtClean="0">
                <a:latin typeface="Arial" pitchFamily="34" charset="0"/>
                <a:cs typeface="Arial" pitchFamily="34" charset="0"/>
              </a:rPr>
              <a:t>growth – biomass, weight, length</a:t>
            </a:r>
          </a:p>
          <a:p>
            <a:pPr marL="1371600" lvl="1" indent="-457200" eaLnBrk="1" hangingPunct="1">
              <a:spcAft>
                <a:spcPts val="1200"/>
              </a:spcAft>
              <a:buSzPct val="150000"/>
              <a:buFont typeface="Arial" pitchFamily="34" charset="0"/>
              <a:buChar char="•"/>
              <a:defRPr/>
            </a:pPr>
            <a:r>
              <a:rPr lang="en-US" dirty="0">
                <a:latin typeface="Arial" pitchFamily="34" charset="0"/>
                <a:cs typeface="Arial" pitchFamily="34" charset="0"/>
              </a:rPr>
              <a:t>r</a:t>
            </a:r>
            <a:r>
              <a:rPr lang="en-US" dirty="0" smtClean="0">
                <a:latin typeface="Arial" pitchFamily="34" charset="0"/>
                <a:cs typeface="Arial" pitchFamily="34" charset="0"/>
              </a:rPr>
              <a:t>eproduction – number of offspring</a:t>
            </a:r>
          </a:p>
          <a:p>
            <a:pPr marL="1371600" lvl="1" indent="-457200" eaLnBrk="1" hangingPunct="1">
              <a:spcAft>
                <a:spcPts val="1200"/>
              </a:spcAft>
              <a:buSzPct val="150000"/>
              <a:buFont typeface="Arial" pitchFamily="34" charset="0"/>
              <a:buChar char="•"/>
              <a:defRPr/>
            </a:pPr>
            <a:r>
              <a:rPr lang="en-US" dirty="0" smtClean="0">
                <a:latin typeface="Arial" pitchFamily="34" charset="0"/>
                <a:cs typeface="Arial" pitchFamily="34" charset="0"/>
              </a:rPr>
              <a:t>% fertilization, % larval development</a:t>
            </a:r>
            <a:endParaRPr lang="en-US" dirty="0">
              <a:latin typeface="Arial" pitchFamily="34" charset="0"/>
              <a:cs typeface="Arial" pitchFamily="34" charset="0"/>
            </a:endParaRPr>
          </a:p>
          <a:p>
            <a:pPr eaLnBrk="1" hangingPunct="1">
              <a:spcAft>
                <a:spcPts val="1200"/>
              </a:spcAft>
              <a:buClr>
                <a:srgbClr val="009DD9"/>
              </a:buClr>
              <a:buSzPct val="150000"/>
              <a:buFont typeface="Arial" pitchFamily="34" charset="0"/>
              <a:buChar char="•"/>
              <a:defRPr/>
            </a:pPr>
            <a:endParaRPr lang="en-US"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01D0CB1A-45DC-42BC-B303-520F9E937A5A}" type="slidenum">
              <a:rPr lang="en-US" smtClean="0">
                <a:solidFill>
                  <a:prstClr val="white"/>
                </a:solidFill>
              </a:rPr>
              <a:pPr>
                <a:defRPr/>
              </a:pPr>
              <a:t>7</a:t>
            </a:fld>
            <a:endParaRPr lang="en-US" dirty="0">
              <a:solidFill>
                <a:prstClr val="white"/>
              </a:solidFill>
            </a:endParaRPr>
          </a:p>
        </p:txBody>
      </p:sp>
    </p:spTree>
    <p:extLst>
      <p:ext uri="{BB962C8B-B14F-4D97-AF65-F5344CB8AC3E}">
        <p14:creationId xmlns:p14="http://schemas.microsoft.com/office/powerpoint/2010/main" val="280156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27"/>
          <p:cNvSpPr txBox="1">
            <a:spLocks noChangeArrowheads="1"/>
          </p:cNvSpPr>
          <p:nvPr/>
        </p:nvSpPr>
        <p:spPr bwMode="auto">
          <a:xfrm>
            <a:off x="457200" y="11430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2400">
                <a:solidFill>
                  <a:schemeClr val="tx1"/>
                </a:solidFill>
                <a:latin typeface="Times New Roman" pitchFamily="18" charset="0"/>
                <a:cs typeface="Arial" charset="0"/>
              </a:defRPr>
            </a:lvl1pPr>
            <a:lvl2pPr marL="730250" indent="-273050" eaLnBrk="0" hangingPunct="0">
              <a:defRPr sz="2400">
                <a:solidFill>
                  <a:schemeClr val="tx1"/>
                </a:solidFill>
                <a:latin typeface="Times New Roman" pitchFamily="18" charset="0"/>
                <a:cs typeface="Arial" charset="0"/>
              </a:defRPr>
            </a:lvl2pPr>
            <a:lvl3pPr marL="1096963" indent="-246063"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marL="0" indent="0" eaLnBrk="1" hangingPunct="1">
              <a:spcBef>
                <a:spcPts val="0"/>
              </a:spcBef>
              <a:spcAft>
                <a:spcPts val="1200"/>
              </a:spcAft>
              <a:buClr>
                <a:srgbClr val="0BD0D9"/>
              </a:buClr>
              <a:buSzPct val="95000"/>
            </a:pPr>
            <a:r>
              <a:rPr lang="en-US" b="1" u="sng" dirty="0" smtClean="0">
                <a:solidFill>
                  <a:srgbClr val="0070C0"/>
                </a:solidFill>
                <a:latin typeface="Arial" charset="0"/>
              </a:rPr>
              <a:t>Hypothesis Test</a:t>
            </a:r>
            <a:r>
              <a:rPr lang="en-US" dirty="0" smtClean="0">
                <a:solidFill>
                  <a:srgbClr val="0070C0"/>
                </a:solidFill>
                <a:cs typeface="Arial" pitchFamily="34" charset="0"/>
              </a:rPr>
              <a:t> - </a:t>
            </a:r>
            <a:r>
              <a:rPr lang="en-US" dirty="0" smtClean="0">
                <a:solidFill>
                  <a:srgbClr val="0070C0"/>
                </a:solidFill>
                <a:latin typeface="Arial" pitchFamily="34" charset="0"/>
                <a:cs typeface="Arial" pitchFamily="34" charset="0"/>
              </a:rPr>
              <a:t>Does a critical concentration of the sample show a statistically significant decrease in organism response as compared to the control?</a:t>
            </a:r>
            <a:endParaRPr lang="en-US" b="1" u="sng" dirty="0" smtClean="0">
              <a:solidFill>
                <a:srgbClr val="0070C0"/>
              </a:solidFill>
              <a:latin typeface="Arial" pitchFamily="34" charset="0"/>
              <a:cs typeface="Arial" pitchFamily="34" charset="0"/>
            </a:endParaRPr>
          </a:p>
          <a:p>
            <a:pPr lvl="1" eaLnBrk="1" hangingPunct="1">
              <a:spcBef>
                <a:spcPts val="0"/>
              </a:spcBef>
              <a:spcAft>
                <a:spcPts val="1200"/>
              </a:spcAft>
              <a:buClr>
                <a:srgbClr val="0BD0D9"/>
              </a:buClr>
              <a:buSzPct val="95000"/>
              <a:buFont typeface="Wingdings 2" pitchFamily="18" charset="2"/>
              <a:buChar char=""/>
            </a:pPr>
            <a:r>
              <a:rPr lang="en-US" dirty="0" smtClean="0">
                <a:solidFill>
                  <a:srgbClr val="0070C0"/>
                </a:solidFill>
                <a:latin typeface="Arial" charset="0"/>
              </a:rPr>
              <a:t>Multiple Concentration – NOEC(No observed Effect Concentration) /LOEC (Lowest Observed Effect Concentration) </a:t>
            </a:r>
          </a:p>
          <a:p>
            <a:pPr lvl="1" eaLnBrk="1" hangingPunct="1">
              <a:spcBef>
                <a:spcPts val="0"/>
              </a:spcBef>
              <a:spcAft>
                <a:spcPts val="1200"/>
              </a:spcAft>
              <a:buClr>
                <a:srgbClr val="0BD0D9"/>
              </a:buClr>
              <a:buSzPct val="95000"/>
              <a:buFont typeface="Wingdings 2" pitchFamily="18" charset="2"/>
              <a:buChar char=""/>
            </a:pPr>
            <a:r>
              <a:rPr lang="en-US" dirty="0" smtClean="0">
                <a:solidFill>
                  <a:srgbClr val="0070C0"/>
                </a:solidFill>
                <a:latin typeface="Arial" charset="0"/>
              </a:rPr>
              <a:t>Single Concentration - Test of Significant Toxicity (TST) or t-test</a:t>
            </a:r>
          </a:p>
          <a:p>
            <a:pPr marL="0" indent="0" eaLnBrk="1" hangingPunct="1">
              <a:spcBef>
                <a:spcPts val="0"/>
              </a:spcBef>
              <a:spcAft>
                <a:spcPts val="1200"/>
              </a:spcAft>
              <a:buClr>
                <a:srgbClr val="0BD0D9"/>
              </a:buClr>
              <a:buSzPct val="95000"/>
            </a:pPr>
            <a:r>
              <a:rPr lang="en-US" b="1" u="sng" dirty="0" smtClean="0">
                <a:solidFill>
                  <a:srgbClr val="0070C0"/>
                </a:solidFill>
                <a:latin typeface="Arial" charset="0"/>
              </a:rPr>
              <a:t>Point Estimates</a:t>
            </a:r>
            <a:r>
              <a:rPr lang="en-US" b="1" dirty="0" smtClean="0">
                <a:solidFill>
                  <a:srgbClr val="0070C0"/>
                </a:solidFill>
                <a:latin typeface="Arial" charset="0"/>
              </a:rPr>
              <a:t> - </a:t>
            </a:r>
            <a:r>
              <a:rPr lang="en-US" dirty="0" smtClean="0">
                <a:solidFill>
                  <a:srgbClr val="0070C0"/>
                </a:solidFill>
                <a:latin typeface="Arial" pitchFamily="34" charset="0"/>
                <a:cs typeface="Arial" pitchFamily="34" charset="0"/>
              </a:rPr>
              <a:t>At what sample concentration is an effect observed and is the critical concentration (IWC) less than this value? </a:t>
            </a:r>
            <a:endParaRPr lang="en-US" b="1" u="sng" dirty="0" smtClean="0">
              <a:solidFill>
                <a:srgbClr val="0070C0"/>
              </a:solidFill>
              <a:latin typeface="Arial" pitchFamily="34" charset="0"/>
              <a:cs typeface="Arial" pitchFamily="34" charset="0"/>
            </a:endParaRPr>
          </a:p>
          <a:p>
            <a:pPr lvl="1" eaLnBrk="1" hangingPunct="1">
              <a:spcBef>
                <a:spcPts val="0"/>
              </a:spcBef>
              <a:spcAft>
                <a:spcPts val="1200"/>
              </a:spcAft>
              <a:buClr>
                <a:srgbClr val="0BD0D9"/>
              </a:buClr>
              <a:buSzPct val="95000"/>
              <a:buFont typeface="Wingdings 2" pitchFamily="18" charset="2"/>
              <a:buChar char=""/>
            </a:pPr>
            <a:r>
              <a:rPr lang="en-US" dirty="0" smtClean="0">
                <a:solidFill>
                  <a:srgbClr val="0070C0"/>
                </a:solidFill>
                <a:latin typeface="Arial" charset="0"/>
              </a:rPr>
              <a:t>Multiple Concentration - LC</a:t>
            </a:r>
            <a:r>
              <a:rPr lang="en-US" baseline="-25000" dirty="0" smtClean="0">
                <a:solidFill>
                  <a:srgbClr val="0070C0"/>
                </a:solidFill>
                <a:latin typeface="Arial" charset="0"/>
              </a:rPr>
              <a:t>50</a:t>
            </a:r>
            <a:r>
              <a:rPr lang="en-US" dirty="0" smtClean="0">
                <a:solidFill>
                  <a:srgbClr val="0070C0"/>
                </a:solidFill>
                <a:latin typeface="Arial" charset="0"/>
              </a:rPr>
              <a:t> (Acute), EC</a:t>
            </a:r>
            <a:r>
              <a:rPr lang="en-US" baseline="-25000" dirty="0" smtClean="0">
                <a:solidFill>
                  <a:srgbClr val="0070C0"/>
                </a:solidFill>
                <a:latin typeface="Arial" charset="0"/>
              </a:rPr>
              <a:t>25</a:t>
            </a:r>
            <a:r>
              <a:rPr lang="en-US" dirty="0" smtClean="0">
                <a:solidFill>
                  <a:srgbClr val="0070C0"/>
                </a:solidFill>
                <a:latin typeface="Arial" charset="0"/>
              </a:rPr>
              <a:t> or IC</a:t>
            </a:r>
            <a:r>
              <a:rPr lang="en-US" baseline="-25000" dirty="0" smtClean="0">
                <a:solidFill>
                  <a:srgbClr val="0070C0"/>
                </a:solidFill>
                <a:latin typeface="Arial" charset="0"/>
              </a:rPr>
              <a:t>25</a:t>
            </a:r>
            <a:r>
              <a:rPr lang="en-US" dirty="0" smtClean="0">
                <a:solidFill>
                  <a:srgbClr val="0070C0"/>
                </a:solidFill>
                <a:latin typeface="Arial" charset="0"/>
              </a:rPr>
              <a:t> (Chronic)</a:t>
            </a:r>
          </a:p>
        </p:txBody>
      </p:sp>
      <p:sp>
        <p:nvSpPr>
          <p:cNvPr id="4" name="Slide Number Placeholder 3"/>
          <p:cNvSpPr>
            <a:spLocks noGrp="1"/>
          </p:cNvSpPr>
          <p:nvPr>
            <p:ph type="sldNum" sz="quarter" idx="12"/>
          </p:nvPr>
        </p:nvSpPr>
        <p:spPr/>
        <p:txBody>
          <a:bodyPr/>
          <a:lstStyle/>
          <a:p>
            <a:pPr>
              <a:defRPr/>
            </a:pPr>
            <a:fld id="{7FAF4928-30F2-4CAE-BFE7-51BB21F06ABB}" type="slidenum">
              <a:rPr lang="en-US" smtClean="0"/>
              <a:pPr>
                <a:defRPr/>
              </a:pPr>
              <a:t>8</a:t>
            </a:fld>
            <a:endParaRPr lang="en-US" dirty="0"/>
          </a:p>
        </p:txBody>
      </p:sp>
      <p:sp>
        <p:nvSpPr>
          <p:cNvPr id="5" name="Rectangle 2"/>
          <p:cNvSpPr txBox="1">
            <a:spLocks noChangeArrowheads="1"/>
          </p:cNvSpPr>
          <p:nvPr/>
        </p:nvSpPr>
        <p:spPr>
          <a:xfrm>
            <a:off x="457200" y="457200"/>
            <a:ext cx="8229600" cy="64008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j-lt"/>
                <a:ea typeface="+mj-ea"/>
                <a:cs typeface="Arial" pitchFamily="34" charset="0"/>
              </a:rPr>
              <a:t>Two Statistical Approaches</a:t>
            </a:r>
          </a:p>
        </p:txBody>
      </p:sp>
    </p:spTree>
    <p:extLst>
      <p:ext uri="{BB962C8B-B14F-4D97-AF65-F5344CB8AC3E}">
        <p14:creationId xmlns:p14="http://schemas.microsoft.com/office/powerpoint/2010/main" val="317576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PT Title Slide_Option D_Template10-10-12.potx [Read-Only]" id="{271F1EBF-934B-4CB9-9B25-751CEB6E277F}" vid="{8D4C6864-F81A-47AE-A3BA-FE47920538D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3724</TotalTime>
  <Words>3344</Words>
  <Application>Microsoft Office PowerPoint</Application>
  <PresentationFormat>On-screen Show (4:3)</PresentationFormat>
  <Paragraphs>510</Paragraphs>
  <Slides>39</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Blank Presentation</vt:lpstr>
      <vt:lpstr>Acrobat Document</vt:lpstr>
      <vt:lpstr>Test of Significant Toxicity: Time for Change </vt:lpstr>
      <vt:lpstr>PowerPoint Presentation</vt:lpstr>
      <vt:lpstr>PowerPoint Presentation</vt:lpstr>
      <vt:lpstr>NPDES permit program and WET</vt:lpstr>
      <vt:lpstr>PowerPoint Presentation</vt:lpstr>
      <vt:lpstr>PowerPoint Presentation</vt:lpstr>
      <vt:lpstr>Water samples tested</vt:lpstr>
      <vt:lpstr>Toxicity Tests</vt:lpstr>
      <vt:lpstr>PowerPoint Presentation</vt:lpstr>
      <vt:lpstr>Objectives from different views</vt:lpstr>
      <vt:lpstr>PowerPoint Presentation</vt:lpstr>
      <vt:lpstr>PowerPoint Presentation</vt:lpstr>
      <vt:lpstr>PowerPoint Presentation</vt:lpstr>
      <vt:lpstr>Test of Significant Toxicity (TST)</vt:lpstr>
      <vt:lpstr>PowerPoint Presentation</vt:lpstr>
      <vt:lpstr>PowerPoint Presentation</vt:lpstr>
      <vt:lpstr>Example for Ceriodaphnia chronic reproduction b = 0.75 (critical effect size 25% decrease) effluent ratio to control = 0.78 (actual effect size 22% decrease)</vt:lpstr>
      <vt:lpstr>PowerPoint Presentation</vt:lpstr>
      <vt:lpstr>PowerPoint Presentation</vt:lpstr>
      <vt:lpstr>PowerPoint Presentation</vt:lpstr>
      <vt:lpstr>PowerPoint Presentation</vt:lpstr>
      <vt:lpstr>Setting desired error rates: Objectives</vt:lpstr>
      <vt:lpstr>Setting error rates: procedure</vt:lpstr>
      <vt:lpstr>PowerPoint Presentation</vt:lpstr>
      <vt:lpstr>Setting error rates: assumptions</vt:lpstr>
      <vt:lpstr>Setting error rates </vt:lpstr>
      <vt:lpstr>  It doesn’t always work well for every test: Ceriodaphnia reproduction, N=10,  75th %ile CV = 0.20</vt:lpstr>
      <vt:lpstr>Increased “n” is recommended for this test method</vt:lpstr>
      <vt:lpstr>Setting nominal error rate α for TST</vt:lpstr>
      <vt:lpstr>PowerPoint Presentation</vt:lpstr>
      <vt:lpstr>“Test Drive” of TST</vt:lpstr>
      <vt:lpstr>Test Drive: Effluent Tests misclassification</vt:lpstr>
      <vt:lpstr>Test Drive:  Effluent Tests False Positives</vt:lpstr>
      <vt:lpstr>Test Drive:  Ambient Water False Positives</vt:lpstr>
      <vt:lpstr>PowerPoint Presentation</vt:lpstr>
      <vt:lpstr>PowerPoint Presentation</vt:lpstr>
      <vt:lpstr>PowerPoint Presentation</vt:lpstr>
      <vt:lpstr>PowerPoint Presentation</vt:lpstr>
      <vt:lpstr>PowerPoint Presentation</vt:lpstr>
    </vt:vector>
  </TitlesOfParts>
  <Company>Design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for Significant Toxicity</dc:title>
  <dc:creator>Fox, John</dc:creator>
  <cp:lastModifiedBy>Zheng, Lei</cp:lastModifiedBy>
  <cp:revision>334</cp:revision>
  <cp:lastPrinted>2014-08-22T13:43:23Z</cp:lastPrinted>
  <dcterms:created xsi:type="dcterms:W3CDTF">2014-08-18T19:38:24Z</dcterms:created>
  <dcterms:modified xsi:type="dcterms:W3CDTF">2014-10-09T15:31:51Z</dcterms:modified>
</cp:coreProperties>
</file>